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00"/>
    <a:srgbClr val="E3E1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8"/>
    <p:restoredTop sz="94643"/>
  </p:normalViewPr>
  <p:slideViewPr>
    <p:cSldViewPr snapToGrid="0" snapToObjects="1">
      <p:cViewPr>
        <p:scale>
          <a:sx n="153" d="100"/>
          <a:sy n="153" d="100"/>
        </p:scale>
        <p:origin x="-1686" y="7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6EBE3-6812-FB48-9343-455E436D8C41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79F67-1FBD-854C-AEF2-F498C268129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909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FF951-1083-874A-942B-D2EB4DAC60A9}" type="datetimeFigureOut">
              <a:rPr lang="it-IT" smtClean="0"/>
              <a:pPr/>
              <a:t>31/01/2017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9DFD9-80B0-1F4E-8CA4-19B7DBE733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8825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ttangolo 59"/>
          <p:cNvSpPr/>
          <p:nvPr/>
        </p:nvSpPr>
        <p:spPr>
          <a:xfrm>
            <a:off x="3455743" y="171491"/>
            <a:ext cx="3429000" cy="3945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1" name="Immagine 60"/>
          <p:cNvPicPr>
            <a:picLocks noChangeAspect="1"/>
          </p:cNvPicPr>
          <p:nvPr/>
        </p:nvPicPr>
        <p:blipFill rotWithShape="1">
          <a:blip r:embed="rId2"/>
          <a:srcRect r="4451"/>
          <a:stretch/>
        </p:blipFill>
        <p:spPr>
          <a:xfrm>
            <a:off x="3429000" y="-1"/>
            <a:ext cx="3429000" cy="1263535"/>
          </a:xfrm>
          <a:prstGeom prst="rect">
            <a:avLst/>
          </a:prstGeom>
        </p:spPr>
      </p:pic>
      <p:sp>
        <p:nvSpPr>
          <p:cNvPr id="48" name="Rettangolo 47"/>
          <p:cNvSpPr/>
          <p:nvPr/>
        </p:nvSpPr>
        <p:spPr>
          <a:xfrm rot="21264878">
            <a:off x="3518744" y="3639309"/>
            <a:ext cx="3188192" cy="14501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Rettangolo 67"/>
          <p:cNvSpPr/>
          <p:nvPr/>
        </p:nvSpPr>
        <p:spPr>
          <a:xfrm>
            <a:off x="3437843" y="3800751"/>
            <a:ext cx="3420157" cy="55959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Rettangolo 52"/>
          <p:cNvSpPr/>
          <p:nvPr/>
        </p:nvSpPr>
        <p:spPr>
          <a:xfrm>
            <a:off x="6542567" y="3795385"/>
            <a:ext cx="315433" cy="5482279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8" name="Immagin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15144"/>
            <a:ext cx="6858000" cy="4890856"/>
          </a:xfrm>
          <a:prstGeom prst="rect">
            <a:avLst/>
          </a:prstGeom>
        </p:spPr>
      </p:pic>
      <p:sp>
        <p:nvSpPr>
          <p:cNvPr id="67" name="Rettangolo 66"/>
          <p:cNvSpPr/>
          <p:nvPr/>
        </p:nvSpPr>
        <p:spPr>
          <a:xfrm>
            <a:off x="0" y="0"/>
            <a:ext cx="3429000" cy="1040010"/>
          </a:xfrm>
          <a:prstGeom prst="rect">
            <a:avLst/>
          </a:prstGeom>
          <a:solidFill>
            <a:srgbClr val="E3E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252717" y="202481"/>
            <a:ext cx="48358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6000" dirty="0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2</a:t>
            </a:r>
            <a:endParaRPr lang="it-IT" sz="6000" dirty="0">
              <a:solidFill>
                <a:srgbClr val="FF8F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781395" y="375340"/>
            <a:ext cx="233534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160"/>
              </a:lnSpc>
            </a:pPr>
            <a:r>
              <a:rPr lang="it-IT" sz="1100" dirty="0" smtClean="0">
                <a:latin typeface="American Typewriter" charset="0"/>
                <a:ea typeface="American Typewriter" charset="0"/>
                <a:cs typeface="American Typewriter" charset="0"/>
              </a:rPr>
              <a:t>“Do tju jap </a:t>
            </a:r>
            <a:r>
              <a:rPr lang="it-IT" sz="1100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nje</a:t>
            </a:r>
            <a:r>
              <a:rPr lang="it-IT" sz="1100" dirty="0" smtClean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it-IT" sz="1100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zemër</a:t>
            </a:r>
            <a:r>
              <a:rPr lang="it-IT" sz="1100" dirty="0" smtClean="0">
                <a:latin typeface="American Typewriter" charset="0"/>
                <a:ea typeface="American Typewriter" charset="0"/>
                <a:cs typeface="American Typewriter" charset="0"/>
              </a:rPr>
              <a:t> te re, do te vendos brenda </a:t>
            </a:r>
            <a:r>
              <a:rPr lang="it-IT" sz="1100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jush</a:t>
            </a:r>
            <a:r>
              <a:rPr lang="it-IT" sz="1100" dirty="0" smtClean="0">
                <a:latin typeface="American Typewriter" charset="0"/>
                <a:ea typeface="American Typewriter" charset="0"/>
                <a:cs typeface="American Typewriter" charset="0"/>
              </a:rPr>
              <a:t> një </a:t>
            </a:r>
            <a:r>
              <a:rPr lang="it-IT" sz="1100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shpirt</a:t>
            </a:r>
            <a:r>
              <a:rPr lang="it-IT" sz="1100" dirty="0" smtClean="0">
                <a:latin typeface="American Typewriter" charset="0"/>
                <a:ea typeface="American Typewriter" charset="0"/>
                <a:cs typeface="American Typewriter" charset="0"/>
              </a:rPr>
              <a:t> të ri”</a:t>
            </a:r>
            <a:endParaRPr lang="it-IT" sz="11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580270" y="1385539"/>
            <a:ext cx="2693988" cy="287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120"/>
              </a:lnSpc>
              <a:tabLst>
                <a:tab pos="1800000" algn="l"/>
              </a:tabLst>
            </a:pPr>
            <a:r>
              <a:rPr lang="it-IT" sz="1200" i="1" dirty="0" smtClean="0">
                <a:ea typeface="American Typewriter" charset="0"/>
                <a:cs typeface="American Typewriter" charset="0"/>
              </a:rPr>
              <a:t>A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kemi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vërtet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nevoje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për një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zemër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të re dhe per një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shpirt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ri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? </a:t>
            </a:r>
            <a:endParaRPr lang="it-IT" sz="120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305907" y="1676622"/>
            <a:ext cx="2897264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020"/>
              </a:lnSpc>
            </a:pPr>
            <a:r>
              <a:rPr lang="it-IT" sz="1050" i="1" dirty="0" err="1" smtClean="0">
                <a:ea typeface="American Typewriter" charset="0"/>
                <a:cs typeface="American Typewriter" charset="0"/>
              </a:rPr>
              <a:t>Mjaft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të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shohim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përreth-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.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Dhunën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,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padrejtësinë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,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luftërat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lindin nga zemra prej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guri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 që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janë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mbyllur ndaj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projektit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të Zotit per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njerëzimin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dhe të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gjithë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krijimin.  </a:t>
            </a:r>
            <a:endParaRPr lang="it-IT" sz="105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3601418" y="1385539"/>
            <a:ext cx="2841548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120"/>
              </a:lnSpc>
            </a:pPr>
            <a:r>
              <a:rPr lang="it-IT" sz="12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vend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që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demoralizohemi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perballë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një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shoqërie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që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shpesh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na duket e </a:t>
            </a:r>
          </a:p>
          <a:p>
            <a:pPr defTabSz="662400">
              <a:lnSpc>
                <a:spcPts val="1120"/>
              </a:lnSpc>
            </a:pPr>
            <a:r>
              <a:rPr lang="it-IT" sz="1200" i="1" dirty="0" smtClean="0">
                <a:ea typeface="American Typewriter" charset="0"/>
                <a:cs typeface="American Typewriter" charset="0"/>
              </a:rPr>
              <a:t>korruptuar ,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vënd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që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dorëzohemi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përpara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këqijave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më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mëdha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se sa ne  </a:t>
            </a:r>
            <a:endParaRPr lang="it-IT" sz="1200" i="1" dirty="0">
              <a:ea typeface="American Typewriter" charset="0"/>
              <a:cs typeface="American Typewriter" charset="0"/>
            </a:endParaRPr>
          </a:p>
          <a:p>
            <a:pPr defTabSz="662400">
              <a:lnSpc>
                <a:spcPts val="1120"/>
              </a:lnSpc>
            </a:pPr>
            <a:r>
              <a:rPr lang="it-IT" sz="1200" i="1" dirty="0" smtClean="0">
                <a:ea typeface="American Typewriter" charset="0"/>
                <a:cs typeface="American Typewriter" charset="0"/>
              </a:rPr>
              <a:t>dhe të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mbyllemi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indiferencë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...</a:t>
            </a:r>
            <a:endParaRPr lang="it-IT" sz="105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574409" y="3124222"/>
            <a:ext cx="2674489" cy="3391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320"/>
              </a:lnSpc>
              <a:tabLst>
                <a:tab pos="177800" algn="l"/>
              </a:tabLst>
            </a:pPr>
            <a:r>
              <a:rPr lang="it-IT" sz="1400" i="1" dirty="0" smtClean="0"/>
              <a:t>C’</a:t>
            </a:r>
            <a:r>
              <a:rPr lang="it-IT" sz="1400" i="1" dirty="0" err="1" smtClean="0"/>
              <a:t>farë</a:t>
            </a:r>
            <a:r>
              <a:rPr lang="it-IT" sz="1400" i="1" dirty="0" smtClean="0"/>
              <a:t> misioni i madh qe na jepet dhe sa besim ka Zoti tek ne.</a:t>
            </a:r>
            <a:endParaRPr lang="it-IT" sz="1400" i="1" dirty="0"/>
          </a:p>
        </p:txBody>
      </p:sp>
      <p:sp>
        <p:nvSpPr>
          <p:cNvPr id="11" name="Rettangolo 10"/>
          <p:cNvSpPr/>
          <p:nvPr/>
        </p:nvSpPr>
        <p:spPr>
          <a:xfrm>
            <a:off x="2" y="903916"/>
            <a:ext cx="3428998" cy="355614"/>
          </a:xfrm>
          <a:prstGeom prst="rect">
            <a:avLst/>
          </a:prstGeom>
          <a:solidFill>
            <a:srgbClr val="FF8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64326" y="915646"/>
            <a:ext cx="27524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000" dirty="0" smtClean="0">
                <a:latin typeface="American Typewriter" charset="0"/>
                <a:ea typeface="American Typewriter" charset="0"/>
                <a:cs typeface="American Typewriter" charset="0"/>
              </a:rPr>
              <a:t>Cast pas casti</a:t>
            </a:r>
            <a:endParaRPr lang="it-IT" sz="2000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707021" y="4152898"/>
            <a:ext cx="2710456" cy="8463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080"/>
              </a:lnSpc>
              <a:tabLst>
                <a:tab pos="1800000" algn="l"/>
              </a:tabLst>
            </a:pPr>
            <a:r>
              <a:rPr lang="it-IT" sz="1100" i="1" dirty="0" smtClean="0">
                <a:ea typeface="American Typewriter" charset="0"/>
                <a:cs typeface="American Typewriter" charset="0"/>
              </a:rPr>
              <a:t>«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ështe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fjala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për te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dashur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këdo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qe na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kalon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pranë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ashtu sic e do edhe Zoti. Dhe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duke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qënë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se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ndodhemi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një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kohë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të caktuar, le ti </a:t>
            </a:r>
            <a:r>
              <a:rPr lang="it-IT" sz="1100" b="1" i="1" dirty="0" err="1" smtClean="0">
                <a:ea typeface="American Typewriter" charset="0"/>
                <a:cs typeface="American Typewriter" charset="0"/>
              </a:rPr>
              <a:t>duam</a:t>
            </a:r>
            <a:r>
              <a:rPr lang="it-IT" sz="1100" b="1" i="1" dirty="0" smtClean="0">
                <a:ea typeface="American Typewriter" charset="0"/>
                <a:cs typeface="American Typewriter" charset="0"/>
              </a:rPr>
              <a:t> të </a:t>
            </a:r>
            <a:r>
              <a:rPr lang="it-IT" sz="1100" b="1" i="1" dirty="0" err="1" smtClean="0">
                <a:ea typeface="American Typewriter" charset="0"/>
                <a:cs typeface="American Typewriter" charset="0"/>
              </a:rPr>
              <a:t>afërmit</a:t>
            </a:r>
            <a:r>
              <a:rPr lang="it-IT" sz="11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b="1" i="1" dirty="0" err="1" smtClean="0">
                <a:ea typeface="American Typewriter" charset="0"/>
                <a:cs typeface="American Typewriter" charset="0"/>
              </a:rPr>
              <a:t>secilin</a:t>
            </a:r>
            <a:r>
              <a:rPr lang="it-IT" sz="1100" b="1" i="1" dirty="0" smtClean="0">
                <a:ea typeface="American Typewriter" charset="0"/>
                <a:cs typeface="American Typewriter" charset="0"/>
              </a:rPr>
              <a:t> me </a:t>
            </a:r>
            <a:r>
              <a:rPr lang="it-IT" sz="1100" b="1" i="1" dirty="0" err="1" smtClean="0">
                <a:ea typeface="American Typewriter" charset="0"/>
                <a:cs typeface="American Typewriter" charset="0"/>
              </a:rPr>
              <a:t>rradhë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, pa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mbajtur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zemër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pjesëza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dashurie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për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vëllain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 që takuam pak minuta më </a:t>
            </a:r>
            <a:r>
              <a:rPr lang="it-IT" sz="1100" i="1" dirty="0" err="1" smtClean="0">
                <a:ea typeface="American Typewriter" charset="0"/>
                <a:cs typeface="American Typewriter" charset="0"/>
              </a:rPr>
              <a:t>parë</a:t>
            </a:r>
            <a:r>
              <a:rPr lang="it-IT" sz="1100" i="1" dirty="0" smtClean="0">
                <a:ea typeface="American Typewriter" charset="0"/>
                <a:cs typeface="American Typewriter" charset="0"/>
              </a:rPr>
              <a:t>»</a:t>
            </a:r>
            <a:endParaRPr lang="it-IT" sz="110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3707021" y="3820728"/>
            <a:ext cx="26756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( </a:t>
            </a:r>
            <a:r>
              <a:rPr lang="it-IT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në</a:t>
            </a:r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it-IT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punë</a:t>
            </a:r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 e </a:t>
            </a:r>
            <a:r>
              <a:rPr lang="it-IT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sipër</a:t>
            </a:r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 )</a:t>
            </a:r>
            <a:endParaRPr lang="it-IT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778221" y="683407"/>
            <a:ext cx="1115084" cy="195814"/>
          </a:xfrm>
          <a:prstGeom prst="rect">
            <a:avLst/>
          </a:prstGeom>
          <a:noFill/>
        </p:spPr>
        <p:txBody>
          <a:bodyPr wrap="square" lIns="0" tIns="36000" rIns="0" bIns="36000" rtlCol="0" anchor="ctr">
            <a:spAutoFit/>
          </a:bodyPr>
          <a:lstStyle/>
          <a:p>
            <a:r>
              <a:rPr lang="hu-HU" sz="800" dirty="0">
                <a:latin typeface="American Typewriter" charset="0"/>
                <a:ea typeface="American Typewriter" charset="0"/>
                <a:cs typeface="American Typewriter" charset="0"/>
              </a:rPr>
              <a:t>(</a:t>
            </a:r>
            <a:r>
              <a:rPr lang="hu-HU" sz="800" dirty="0" smtClean="0">
                <a:latin typeface="American Typewriter" charset="0"/>
                <a:ea typeface="American Typewriter" charset="0"/>
                <a:cs typeface="American Typewriter" charset="0"/>
              </a:rPr>
              <a:t>Ez</a:t>
            </a:r>
            <a:r>
              <a:rPr lang="de-DE" sz="800" dirty="0" smtClean="0">
                <a:latin typeface="American Typewriter" charset="0"/>
                <a:ea typeface="American Typewriter" charset="0"/>
                <a:cs typeface="American Typewriter" charset="0"/>
              </a:rPr>
              <a:t>ekieli</a:t>
            </a:r>
            <a:r>
              <a:rPr lang="hu-HU" sz="800" dirty="0" smtClean="0">
                <a:latin typeface="American Typewriter" charset="0"/>
                <a:ea typeface="American Typewriter" charset="0"/>
                <a:cs typeface="American Typewriter" charset="0"/>
              </a:rPr>
              <a:t> </a:t>
            </a:r>
            <a:r>
              <a:rPr lang="hu-HU" sz="800" dirty="0">
                <a:latin typeface="American Typewriter" charset="0"/>
                <a:ea typeface="American Typewriter" charset="0"/>
                <a:cs typeface="American Typewriter" charset="0"/>
              </a:rPr>
              <a:t>36,26)</a:t>
            </a:r>
            <a:endParaRPr lang="it-IT" sz="800" dirty="0" smtClean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63" name="Rettangolo 62"/>
          <p:cNvSpPr/>
          <p:nvPr/>
        </p:nvSpPr>
        <p:spPr>
          <a:xfrm rot="16200000">
            <a:off x="6106217" y="4257088"/>
            <a:ext cx="1188131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920"/>
              </a:lnSpc>
            </a:pPr>
            <a:r>
              <a:rPr lang="it-IT" sz="800" i="1" dirty="0" smtClean="0">
                <a:solidFill>
                  <a:schemeClr val="bg1"/>
                </a:solidFill>
                <a:ea typeface="American Typewriter" charset="0"/>
                <a:cs typeface="American Typewriter" charset="0"/>
              </a:rPr>
              <a:t>Fabio </a:t>
            </a:r>
            <a:r>
              <a:rPr lang="it-IT" sz="800" i="1" dirty="0" err="1" smtClean="0">
                <a:solidFill>
                  <a:schemeClr val="bg1"/>
                </a:solidFill>
                <a:ea typeface="American Typewriter" charset="0"/>
                <a:cs typeface="American Typewriter" charset="0"/>
              </a:rPr>
              <a:t>Ciardi</a:t>
            </a:r>
            <a:endParaRPr lang="it-IT" sz="800" i="1" dirty="0">
              <a:solidFill>
                <a:schemeClr val="bg1"/>
              </a:solidFill>
              <a:ea typeface="American Typewriter" charset="0"/>
              <a:cs typeface="American Typewriter" charset="0"/>
            </a:endParaRPr>
          </a:p>
          <a:p>
            <a:pPr defTabSz="662400">
              <a:lnSpc>
                <a:spcPts val="920"/>
              </a:lnSpc>
            </a:pPr>
            <a:r>
              <a:rPr lang="it-IT" sz="800" i="1" dirty="0" err="1" smtClean="0">
                <a:solidFill>
                  <a:schemeClr val="bg1"/>
                </a:solidFill>
                <a:ea typeface="American Typewriter" charset="0"/>
                <a:cs typeface="American Typewriter" charset="0"/>
              </a:rPr>
              <a:t>Përshtatje</a:t>
            </a:r>
            <a:r>
              <a:rPr lang="it-IT" sz="800" i="1" dirty="0" smtClean="0">
                <a:solidFill>
                  <a:schemeClr val="bg1"/>
                </a:solidFill>
                <a:ea typeface="American Typewriter" charset="0"/>
                <a:cs typeface="American Typewriter" charset="0"/>
              </a:rPr>
              <a:t> për Gen3</a:t>
            </a:r>
            <a:endParaRPr lang="it-IT" sz="800" i="1" dirty="0">
              <a:solidFill>
                <a:schemeClr val="bg1"/>
              </a:solidFill>
              <a:ea typeface="American Typewriter" charset="0"/>
              <a:cs typeface="American Typewriter" charset="0"/>
            </a:endParaRPr>
          </a:p>
        </p:txBody>
      </p:sp>
      <p:sp>
        <p:nvSpPr>
          <p:cNvPr id="64" name="CasellaDiTesto 63"/>
          <p:cNvSpPr txBox="1"/>
          <p:nvPr/>
        </p:nvSpPr>
        <p:spPr>
          <a:xfrm>
            <a:off x="574409" y="4312857"/>
            <a:ext cx="2172372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80"/>
              </a:lnSpc>
            </a:pPr>
            <a:r>
              <a:rPr lang="it-IT" sz="1200" b="1" dirty="0" smtClean="0">
                <a:latin typeface="American Typewriter" charset="0"/>
                <a:ea typeface="American Typewriter" charset="0"/>
                <a:cs typeface="American Typewriter" charset="0"/>
              </a:rPr>
              <a:t>A </a:t>
            </a:r>
            <a:r>
              <a:rPr lang="it-IT" sz="1200" b="1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ështe</a:t>
            </a:r>
            <a:r>
              <a:rPr lang="it-IT" sz="1200" b="1" dirty="0" smtClean="0">
                <a:latin typeface="American Typewriter" charset="0"/>
                <a:ea typeface="American Typewriter" charset="0"/>
                <a:cs typeface="American Typewriter" charset="0"/>
              </a:rPr>
              <a:t> dashuria </a:t>
            </a:r>
            <a:r>
              <a:rPr lang="it-IT" sz="1200" b="1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ajo</a:t>
            </a:r>
            <a:r>
              <a:rPr lang="it-IT" sz="1200" b="1" dirty="0" smtClean="0">
                <a:latin typeface="American Typewriter" charset="0"/>
                <a:ea typeface="American Typewriter" charset="0"/>
                <a:cs typeface="American Typewriter" charset="0"/>
              </a:rPr>
              <a:t> që drejton vendimet tona për te </a:t>
            </a:r>
            <a:r>
              <a:rPr lang="it-IT" sz="1200" b="1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mirën</a:t>
            </a:r>
            <a:r>
              <a:rPr lang="it-IT" sz="1200" b="1" dirty="0" smtClean="0">
                <a:latin typeface="American Typewriter" charset="0"/>
                <a:ea typeface="American Typewriter" charset="0"/>
                <a:cs typeface="American Typewriter" charset="0"/>
              </a:rPr>
              <a:t> e të afermit? </a:t>
            </a:r>
            <a:endParaRPr lang="it-IT" sz="1200" b="1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65" name="Doppia parentesi graffa 64"/>
          <p:cNvSpPr/>
          <p:nvPr/>
        </p:nvSpPr>
        <p:spPr>
          <a:xfrm>
            <a:off x="482139" y="4251912"/>
            <a:ext cx="2385752" cy="574421"/>
          </a:xfrm>
          <a:prstGeom prst="bracePair">
            <a:avLst/>
          </a:prstGeom>
          <a:ln w="19050">
            <a:solidFill>
              <a:srgbClr val="FF8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Rettangolo 65"/>
          <p:cNvSpPr/>
          <p:nvPr/>
        </p:nvSpPr>
        <p:spPr>
          <a:xfrm>
            <a:off x="3794867" y="2144379"/>
            <a:ext cx="3020832" cy="5642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120"/>
              </a:lnSpc>
            </a:pPr>
            <a:r>
              <a:rPr lang="it-IT" sz="1400" b="1" i="1" dirty="0" smtClean="0">
                <a:ea typeface="American Typewriter" charset="0"/>
                <a:cs typeface="American Typewriter" charset="0"/>
              </a:rPr>
              <a:t>ta </a:t>
            </a:r>
            <a:r>
              <a:rPr lang="it-IT" sz="1400" b="1" i="1" dirty="0" err="1" smtClean="0">
                <a:ea typeface="American Typewriter" charset="0"/>
                <a:cs typeface="American Typewriter" charset="0"/>
              </a:rPr>
              <a:t>zgjerojmë</a:t>
            </a:r>
            <a:r>
              <a:rPr lang="it-IT" sz="14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400" b="1" i="1" dirty="0" err="1" smtClean="0">
                <a:ea typeface="American Typewriter" charset="0"/>
                <a:cs typeface="American Typewriter" charset="0"/>
              </a:rPr>
              <a:t>zemrën</a:t>
            </a:r>
            <a:r>
              <a:rPr lang="it-IT" sz="14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«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madhësinë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e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zemrës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së Jezusit. Sa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punë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! </a:t>
            </a:r>
            <a:endParaRPr lang="it-IT" sz="1200" i="1" dirty="0">
              <a:ea typeface="American Typewriter" charset="0"/>
              <a:cs typeface="American Typewriter" charset="0"/>
            </a:endParaRPr>
          </a:p>
          <a:p>
            <a:pPr defTabSz="662400">
              <a:lnSpc>
                <a:spcPts val="1120"/>
              </a:lnSpc>
            </a:pPr>
            <a:r>
              <a:rPr lang="it-IT" sz="1200" i="1" dirty="0" smtClean="0">
                <a:ea typeface="American Typewriter" charset="0"/>
                <a:cs typeface="American Typewriter" charset="0"/>
              </a:rPr>
              <a:t>Por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ështe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e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vetmja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punë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e nevojshme.  </a:t>
            </a:r>
            <a:endParaRPr lang="it-IT" sz="1200" i="1" dirty="0">
              <a:ea typeface="American Typewriter" charset="0"/>
              <a:cs typeface="American Typewriter" charset="0"/>
            </a:endParaRPr>
          </a:p>
          <a:p>
            <a:pPr defTabSz="662400">
              <a:lnSpc>
                <a:spcPts val="1120"/>
              </a:lnSpc>
            </a:pPr>
            <a:r>
              <a:rPr lang="it-IT" sz="1200" i="1" dirty="0" smtClean="0">
                <a:ea typeface="American Typewriter" charset="0"/>
                <a:cs typeface="American Typewriter" charset="0"/>
              </a:rPr>
              <a:t>Pasi i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bë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kjo, u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bë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i="1" dirty="0" err="1" smtClean="0">
                <a:ea typeface="American Typewriter" charset="0"/>
                <a:cs typeface="American Typewriter" charset="0"/>
              </a:rPr>
              <a:t>gjithëshka</a:t>
            </a:r>
            <a:r>
              <a:rPr lang="it-IT" sz="1200" i="1" dirty="0" smtClean="0">
                <a:ea typeface="American Typewriter" charset="0"/>
                <a:cs typeface="American Typewriter" charset="0"/>
              </a:rPr>
              <a:t>».</a:t>
            </a:r>
            <a:endParaRPr lang="it-IT" sz="105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517317" y="3895678"/>
            <a:ext cx="20203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( Pyetja )</a:t>
            </a:r>
            <a:endParaRPr lang="it-IT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cxnSp>
        <p:nvCxnSpPr>
          <p:cNvPr id="31" name="Connettore 1 30"/>
          <p:cNvCxnSpPr/>
          <p:nvPr/>
        </p:nvCxnSpPr>
        <p:spPr>
          <a:xfrm>
            <a:off x="0" y="3800752"/>
            <a:ext cx="2450474" cy="0"/>
          </a:xfrm>
          <a:prstGeom prst="line">
            <a:avLst/>
          </a:prstGeom>
          <a:ln w="28575" cap="rnd">
            <a:solidFill>
              <a:schemeClr val="bg1">
                <a:lumMod val="6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tangolo 41"/>
          <p:cNvSpPr/>
          <p:nvPr/>
        </p:nvSpPr>
        <p:spPr>
          <a:xfrm>
            <a:off x="0" y="903916"/>
            <a:ext cx="266698" cy="35561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4" name="Rettangolo 43"/>
          <p:cNvSpPr/>
          <p:nvPr/>
        </p:nvSpPr>
        <p:spPr>
          <a:xfrm>
            <a:off x="580270" y="2189583"/>
            <a:ext cx="2667570" cy="3933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020"/>
              </a:lnSpc>
            </a:pP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Edhe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nëse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shohim brenda </a:t>
            </a: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vetes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sonë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me sinqeritet,  a nuk kemi </a:t>
            </a: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shpesh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200" b="1" i="1" dirty="0" err="1" smtClean="0">
                <a:ea typeface="American Typewriter" charset="0"/>
                <a:cs typeface="American Typewriter" charset="0"/>
              </a:rPr>
              <a:t>dëshira</a:t>
            </a:r>
            <a:r>
              <a:rPr lang="it-IT" sz="1200" b="1" i="1" dirty="0" smtClean="0">
                <a:ea typeface="American Typewriter" charset="0"/>
                <a:cs typeface="American Typewriter" charset="0"/>
              </a:rPr>
              <a:t> egoiste? </a:t>
            </a:r>
            <a:endParaRPr lang="it-IT" sz="1050" b="1" i="1" dirty="0">
              <a:ea typeface="American Typewriter" charset="0"/>
              <a:cs typeface="American Typewriter" charset="0"/>
            </a:endParaRPr>
          </a:p>
        </p:txBody>
      </p:sp>
      <p:cxnSp>
        <p:nvCxnSpPr>
          <p:cNvPr id="45" name="Connettore 1 44"/>
          <p:cNvCxnSpPr/>
          <p:nvPr/>
        </p:nvCxnSpPr>
        <p:spPr>
          <a:xfrm>
            <a:off x="11867" y="148183"/>
            <a:ext cx="6672325" cy="0"/>
          </a:xfrm>
          <a:prstGeom prst="line">
            <a:avLst/>
          </a:prstGeom>
          <a:ln w="2857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-441434" y="4991438"/>
            <a:ext cx="0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utoShape 2" descr="rl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474" y="3563786"/>
            <a:ext cx="811116" cy="654665"/>
          </a:xfrm>
          <a:prstGeom prst="rect">
            <a:avLst/>
          </a:prstGeom>
        </p:spPr>
      </p:pic>
      <p:sp>
        <p:nvSpPr>
          <p:cNvPr id="39" name="Rettangolo 38"/>
          <p:cNvSpPr/>
          <p:nvPr/>
        </p:nvSpPr>
        <p:spPr>
          <a:xfrm>
            <a:off x="364326" y="2653155"/>
            <a:ext cx="2674489" cy="388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020"/>
              </a:lnSpc>
              <a:tabLst>
                <a:tab pos="177800" algn="l"/>
              </a:tabLst>
            </a:pPr>
            <a:r>
              <a:rPr lang="it-IT" sz="1050" i="1" dirty="0" smtClean="0"/>
              <a:t>Te gjithe jemi te ftuar te </a:t>
            </a:r>
            <a:r>
              <a:rPr lang="it-IT" sz="1050" b="1" i="1" dirty="0" err="1" smtClean="0"/>
              <a:t>ndërtojme</a:t>
            </a:r>
            <a:r>
              <a:rPr lang="it-IT" sz="1050" b="1" i="1" dirty="0" smtClean="0"/>
              <a:t> rreth </a:t>
            </a:r>
            <a:r>
              <a:rPr lang="it-IT" sz="1050" b="1" i="1" dirty="0" err="1" smtClean="0"/>
              <a:t>nesh</a:t>
            </a:r>
            <a:r>
              <a:rPr lang="it-IT" sz="1050" b="1" i="1" dirty="0" smtClean="0"/>
              <a:t> një </a:t>
            </a:r>
            <a:r>
              <a:rPr lang="it-IT" sz="1050" b="1" i="1" dirty="0" err="1" smtClean="0"/>
              <a:t>njerëzim</a:t>
            </a:r>
            <a:r>
              <a:rPr lang="it-IT" sz="1050" b="1" i="1" dirty="0" smtClean="0"/>
              <a:t> të ri</a:t>
            </a:r>
            <a:r>
              <a:rPr lang="it-IT" sz="1050" i="1" dirty="0" smtClean="0"/>
              <a:t>, per ta </a:t>
            </a:r>
            <a:r>
              <a:rPr lang="it-IT" sz="1050" i="1" dirty="0" err="1" smtClean="0"/>
              <a:t>bëre</a:t>
            </a:r>
            <a:r>
              <a:rPr lang="it-IT" sz="1050" i="1" dirty="0" smtClean="0"/>
              <a:t> </a:t>
            </a:r>
            <a:r>
              <a:rPr lang="it-IT" sz="1050" i="1" dirty="0" err="1" smtClean="0"/>
              <a:t>botën</a:t>
            </a:r>
            <a:r>
              <a:rPr lang="it-IT" sz="1050" i="1" dirty="0" smtClean="0"/>
              <a:t> </a:t>
            </a:r>
            <a:r>
              <a:rPr lang="it-IT" sz="1050" i="1" dirty="0" err="1" smtClean="0"/>
              <a:t>gjithmonë</a:t>
            </a:r>
            <a:r>
              <a:rPr lang="it-IT" sz="1050" i="1" dirty="0" smtClean="0"/>
              <a:t> e më të bukur! </a:t>
            </a:r>
            <a:endParaRPr lang="it-IT" sz="1050" i="1" dirty="0"/>
          </a:p>
        </p:txBody>
      </p:sp>
      <p:sp>
        <p:nvSpPr>
          <p:cNvPr id="40" name="Rettangolo 39"/>
          <p:cNvSpPr/>
          <p:nvPr/>
        </p:nvSpPr>
        <p:spPr>
          <a:xfrm>
            <a:off x="3683181" y="2989173"/>
            <a:ext cx="2343459" cy="5642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62400">
              <a:lnSpc>
                <a:spcPts val="1120"/>
              </a:lnSpc>
            </a:pPr>
            <a:r>
              <a:rPr lang="it-IT" sz="1050" i="1" dirty="0" err="1" smtClean="0">
                <a:ea typeface="American Typewriter" charset="0"/>
                <a:cs typeface="American Typewriter" charset="0"/>
              </a:rPr>
              <a:t>Nëse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e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pranojmë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ftesën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që te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duam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këdo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, e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lëmë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veten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që të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udhëhiqemi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nga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zëri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i Jezusit brenda nesh,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bëhemi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smtClean="0">
                <a:ea typeface="American Typewriter" charset="0"/>
                <a:cs typeface="American Typewriter" charset="0"/>
              </a:rPr>
              <a:t>ndërtues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të një </a:t>
            </a:r>
            <a:r>
              <a:rPr lang="it-IT" sz="1050" i="1" dirty="0" err="1" smtClean="0">
                <a:ea typeface="American Typewriter" charset="0"/>
                <a:cs typeface="American Typewriter" charset="0"/>
              </a:rPr>
              <a:t>botë</a:t>
            </a:r>
            <a:r>
              <a:rPr lang="it-IT" sz="1050" i="1" dirty="0" smtClean="0">
                <a:ea typeface="American Typewriter" charset="0"/>
                <a:cs typeface="American Typewriter" charset="0"/>
              </a:rPr>
              <a:t> të re.</a:t>
            </a:r>
            <a:endParaRPr lang="it-IT" sz="1050" i="1" dirty="0">
              <a:ea typeface="American Typewriter" charset="0"/>
              <a:cs typeface="American Typewriter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3683181" y="2766386"/>
            <a:ext cx="26756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400" dirty="0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‘Do t’ju </a:t>
            </a:r>
            <a:r>
              <a:rPr lang="it-IT" sz="1400" dirty="0" err="1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jap</a:t>
            </a:r>
            <a:r>
              <a:rPr lang="it-IT" sz="1400" dirty="0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një </a:t>
            </a:r>
            <a:r>
              <a:rPr lang="it-IT" sz="1400" dirty="0" err="1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zemër</a:t>
            </a:r>
            <a:r>
              <a:rPr lang="it-IT" sz="1400" dirty="0" smtClean="0">
                <a:solidFill>
                  <a:srgbClr val="FF8F00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 të re...’</a:t>
            </a:r>
            <a:endParaRPr lang="it-IT" sz="1400" dirty="0">
              <a:solidFill>
                <a:srgbClr val="FF8F00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966" y="836236"/>
            <a:ext cx="653075" cy="109860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25" y="3469681"/>
            <a:ext cx="658159" cy="60171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1" name="CasellaDiTesto 50"/>
          <p:cNvSpPr txBox="1"/>
          <p:nvPr/>
        </p:nvSpPr>
        <p:spPr>
          <a:xfrm>
            <a:off x="6334776" y="6937927"/>
            <a:ext cx="43769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200" dirty="0" smtClean="0">
                <a:solidFill>
                  <a:schemeClr val="bg1"/>
                </a:solidFill>
                <a:latin typeface="American Typewriter" charset="0"/>
                <a:ea typeface="American Typewriter" charset="0"/>
                <a:cs typeface="American Typewriter" charset="0"/>
              </a:rPr>
              <a:t>2</a:t>
            </a:r>
            <a:endParaRPr lang="it-IT" sz="3200" dirty="0">
              <a:solidFill>
                <a:schemeClr val="bg1"/>
              </a:solidFill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-806116" y="2514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3794867" y="5276234"/>
            <a:ext cx="20203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( </a:t>
            </a:r>
            <a:r>
              <a:rPr lang="it-IT" dirty="0" err="1" smtClean="0">
                <a:latin typeface="American Typewriter" charset="0"/>
                <a:ea typeface="American Typewriter" charset="0"/>
                <a:cs typeface="American Typewriter" charset="0"/>
              </a:rPr>
              <a:t>shënimet</a:t>
            </a:r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 e mia )</a:t>
            </a:r>
            <a:endParaRPr lang="it-IT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990926" y="5276234"/>
            <a:ext cx="19590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dirty="0" smtClean="0">
                <a:latin typeface="American Typewriter" charset="0"/>
                <a:ea typeface="American Typewriter" charset="0"/>
                <a:cs typeface="American Typewriter" charset="0"/>
              </a:rPr>
              <a:t>( lntervista me… )</a:t>
            </a:r>
            <a:endParaRPr lang="it-IT" dirty="0">
              <a:latin typeface="American Typewriter" charset="0"/>
              <a:ea typeface="American Typewriter" charset="0"/>
              <a:cs typeface="American Typewriter" charset="0"/>
            </a:endParaRPr>
          </a:p>
        </p:txBody>
      </p:sp>
      <p:pic>
        <p:nvPicPr>
          <p:cNvPr id="49" name="Immagine 4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111" y="5162267"/>
            <a:ext cx="836514" cy="942120"/>
          </a:xfrm>
          <a:prstGeom prst="rect">
            <a:avLst/>
          </a:prstGeom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2" y="5276212"/>
            <a:ext cx="791335" cy="952832"/>
          </a:xfrm>
          <a:prstGeom prst="rect">
            <a:avLst/>
          </a:prstGeom>
        </p:spPr>
      </p:pic>
      <p:sp>
        <p:nvSpPr>
          <p:cNvPr id="54" name="Rettangolo 53"/>
          <p:cNvSpPr/>
          <p:nvPr/>
        </p:nvSpPr>
        <p:spPr>
          <a:xfrm>
            <a:off x="872837" y="6161145"/>
            <a:ext cx="2319251" cy="353943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ts val="1100"/>
              </a:lnSpc>
            </a:pPr>
            <a:r>
              <a:rPr lang="it-IT" sz="1000" dirty="0" smtClean="0"/>
              <a:t>“Për të </a:t>
            </a:r>
            <a:r>
              <a:rPr lang="it-IT" sz="1000" dirty="0" err="1" smtClean="0"/>
              <a:t>vënë</a:t>
            </a:r>
            <a:r>
              <a:rPr lang="it-IT" sz="1000" dirty="0" smtClean="0"/>
              <a:t> me </a:t>
            </a:r>
            <a:r>
              <a:rPr lang="it-IT" sz="1000" dirty="0" err="1" smtClean="0"/>
              <a:t>veprim</a:t>
            </a:r>
            <a:r>
              <a:rPr lang="it-IT" sz="1000" dirty="0" smtClean="0"/>
              <a:t> </a:t>
            </a:r>
            <a:r>
              <a:rPr lang="it-IT" sz="1000" dirty="0" err="1" smtClean="0"/>
              <a:t>zemrën</a:t>
            </a:r>
            <a:r>
              <a:rPr lang="it-IT" sz="1000" dirty="0" smtClean="0"/>
              <a:t> dhe për ta zjgeruar ne </a:t>
            </a:r>
            <a:r>
              <a:rPr lang="it-IT" sz="1000" dirty="0" err="1" smtClean="0"/>
              <a:t>përmasat</a:t>
            </a:r>
            <a:r>
              <a:rPr lang="it-IT" sz="1000" dirty="0" smtClean="0"/>
              <a:t> e Jezusit, </a:t>
            </a:r>
            <a:r>
              <a:rPr lang="it-IT" sz="1000" dirty="0" err="1" smtClean="0"/>
              <a:t>kemi</a:t>
            </a:r>
            <a:r>
              <a:rPr lang="it-IT" sz="1000" dirty="0" smtClean="0"/>
              <a:t> </a:t>
            </a:r>
            <a:r>
              <a:rPr lang="it-IT" sz="1000" dirty="0" err="1" smtClean="0"/>
              <a:t>nevojë</a:t>
            </a:r>
            <a:r>
              <a:rPr lang="it-IT" sz="1000" dirty="0" smtClean="0"/>
              <a:t> të </a:t>
            </a:r>
            <a:r>
              <a:rPr lang="it-IT" sz="1000" dirty="0" err="1" smtClean="0"/>
              <a:t>organozojmë</a:t>
            </a:r>
            <a:r>
              <a:rPr lang="it-IT" sz="1000" dirty="0" smtClean="0"/>
              <a:t> një </a:t>
            </a:r>
            <a:r>
              <a:rPr lang="it-IT" sz="1000" dirty="0" err="1" smtClean="0"/>
              <a:t>fundjavë</a:t>
            </a:r>
            <a:r>
              <a:rPr lang="it-IT" sz="1000" dirty="0" smtClean="0"/>
              <a:t> aktivitetesh sociale.  </a:t>
            </a:r>
            <a:endParaRPr lang="it-IT" sz="1000" dirty="0"/>
          </a:p>
          <a:p>
            <a:pPr>
              <a:lnSpc>
                <a:spcPts val="1100"/>
              </a:lnSpc>
            </a:pPr>
            <a:r>
              <a:rPr lang="it-IT" sz="1000" b="1" dirty="0" err="1" smtClean="0"/>
              <a:t>Dëshironim</a:t>
            </a:r>
            <a:r>
              <a:rPr lang="it-IT" sz="1000" b="1" dirty="0" smtClean="0"/>
              <a:t> ta </a:t>
            </a:r>
            <a:r>
              <a:rPr lang="it-IT" sz="1000" b="1" dirty="0" err="1" smtClean="0"/>
              <a:t>vinim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në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praktikë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këtë</a:t>
            </a:r>
            <a:r>
              <a:rPr lang="it-IT" sz="1000" b="1" dirty="0" smtClean="0"/>
              <a:t> dashuri </a:t>
            </a:r>
            <a:r>
              <a:rPr lang="it-IT" sz="1000" b="1" dirty="0" err="1" smtClean="0"/>
              <a:t>ndaj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vëllait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në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mënyrë</a:t>
            </a:r>
            <a:r>
              <a:rPr lang="it-IT" sz="1000" b="1" dirty="0" smtClean="0"/>
              <a:t> që të mos </a:t>
            </a:r>
            <a:r>
              <a:rPr lang="it-IT" sz="1000" b="1" dirty="0" err="1" smtClean="0"/>
              <a:t>mbetej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vetëm</a:t>
            </a:r>
            <a:r>
              <a:rPr lang="it-IT" sz="1000" b="1" dirty="0" smtClean="0"/>
              <a:t> teori. </a:t>
            </a:r>
            <a:endParaRPr lang="it-IT" sz="1000" b="1" dirty="0"/>
          </a:p>
          <a:p>
            <a:pPr>
              <a:lnSpc>
                <a:spcPts val="1100"/>
              </a:lnSpc>
            </a:pPr>
            <a:r>
              <a:rPr lang="it-IT" sz="1000" dirty="0" err="1" smtClean="0"/>
              <a:t>Kështu</a:t>
            </a:r>
            <a:r>
              <a:rPr lang="it-IT" sz="1000" dirty="0" smtClean="0"/>
              <a:t> u organizuam dhe </a:t>
            </a:r>
            <a:r>
              <a:rPr lang="it-IT" sz="1000" dirty="0" err="1" smtClean="0"/>
              <a:t>përgatitëm</a:t>
            </a:r>
            <a:r>
              <a:rPr lang="it-IT" sz="1000" dirty="0" smtClean="0"/>
              <a:t> së </a:t>
            </a:r>
            <a:r>
              <a:rPr lang="it-IT" sz="1000" dirty="0" err="1" smtClean="0"/>
              <a:t>bashku</a:t>
            </a:r>
            <a:r>
              <a:rPr lang="it-IT" sz="1000" dirty="0" smtClean="0"/>
              <a:t> një </a:t>
            </a:r>
            <a:r>
              <a:rPr lang="it-IT" sz="1000" dirty="0" err="1" smtClean="0"/>
              <a:t>visitë</a:t>
            </a:r>
            <a:r>
              <a:rPr lang="it-IT" sz="1000" dirty="0" smtClean="0"/>
              <a:t> </a:t>
            </a:r>
            <a:r>
              <a:rPr lang="it-IT" sz="1000" dirty="0" err="1" smtClean="0"/>
              <a:t>në</a:t>
            </a:r>
            <a:r>
              <a:rPr lang="it-IT" sz="1000" dirty="0" smtClean="0"/>
              <a:t> një </a:t>
            </a:r>
            <a:r>
              <a:rPr lang="it-IT" sz="1000" dirty="0" err="1" smtClean="0"/>
              <a:t>qëndër</a:t>
            </a:r>
            <a:r>
              <a:rPr lang="it-IT" sz="1000" dirty="0" smtClean="0"/>
              <a:t> </a:t>
            </a:r>
            <a:r>
              <a:rPr lang="it-IT" sz="1000" dirty="0" err="1" smtClean="0"/>
              <a:t>pritjeje</a:t>
            </a:r>
            <a:r>
              <a:rPr lang="it-IT" sz="1000" dirty="0" smtClean="0"/>
              <a:t> për të </a:t>
            </a:r>
            <a:r>
              <a:rPr lang="it-IT" sz="1000" dirty="0" err="1" smtClean="0"/>
              <a:t>pasterhë</a:t>
            </a:r>
            <a:r>
              <a:rPr lang="it-IT" sz="1000" dirty="0" smtClean="0"/>
              <a:t>.  </a:t>
            </a:r>
            <a:endParaRPr lang="it-IT" sz="1000" dirty="0"/>
          </a:p>
          <a:p>
            <a:pPr>
              <a:lnSpc>
                <a:spcPts val="1100"/>
              </a:lnSpc>
            </a:pPr>
            <a:r>
              <a:rPr lang="it-IT" sz="1000" b="1" dirty="0" err="1" smtClean="0"/>
              <a:t>Ishte</a:t>
            </a:r>
            <a:r>
              <a:rPr lang="it-IT" sz="1000" b="1" dirty="0" smtClean="0"/>
              <a:t> një eksperience e </a:t>
            </a:r>
            <a:r>
              <a:rPr lang="it-IT" sz="1000" b="1" dirty="0" err="1" smtClean="0"/>
              <a:t>fortë</a:t>
            </a:r>
            <a:r>
              <a:rPr lang="it-IT" sz="1000" b="1" dirty="0" smtClean="0"/>
              <a:t> për të </a:t>
            </a:r>
            <a:r>
              <a:rPr lang="it-IT" sz="1000" b="1" dirty="0" err="1" smtClean="0"/>
              <a:t>gjithë</a:t>
            </a:r>
            <a:r>
              <a:rPr lang="it-IT" sz="1000" b="1" dirty="0" smtClean="0"/>
              <a:t> ne duke mos e </a:t>
            </a:r>
            <a:r>
              <a:rPr lang="it-IT" sz="1000" b="1" dirty="0" err="1" smtClean="0"/>
              <a:t>lenë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vetën</a:t>
            </a:r>
            <a:r>
              <a:rPr lang="it-IT" sz="1000" b="1" dirty="0" smtClean="0"/>
              <a:t> te frenohemi nga </a:t>
            </a:r>
            <a:r>
              <a:rPr lang="it-IT" sz="1000" b="1" dirty="0" err="1" smtClean="0"/>
              <a:t>asnjë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barierë</a:t>
            </a:r>
            <a:r>
              <a:rPr lang="it-IT" sz="1000" b="1" dirty="0" smtClean="0"/>
              <a:t>. </a:t>
            </a:r>
            <a:endParaRPr lang="it-IT" sz="1000" b="1" dirty="0"/>
          </a:p>
          <a:p>
            <a:pPr>
              <a:lnSpc>
                <a:spcPts val="1100"/>
              </a:lnSpc>
            </a:pPr>
            <a:r>
              <a:rPr lang="it-IT" sz="1000" dirty="0" smtClean="0"/>
              <a:t>Gjithashtu, ashtu si c’do vit, </a:t>
            </a:r>
            <a:r>
              <a:rPr lang="it-IT" sz="1000" dirty="0" err="1" smtClean="0"/>
              <a:t>përgatitëm</a:t>
            </a:r>
            <a:r>
              <a:rPr lang="it-IT" sz="1000" dirty="0" smtClean="0"/>
              <a:t> një pazar te </a:t>
            </a:r>
            <a:r>
              <a:rPr lang="it-IT" sz="1000" dirty="0" err="1" smtClean="0"/>
              <a:t>vogël</a:t>
            </a:r>
            <a:r>
              <a:rPr lang="it-IT" sz="1000" dirty="0" smtClean="0"/>
              <a:t>, </a:t>
            </a:r>
            <a:r>
              <a:rPr lang="it-IT" sz="1000" dirty="0" err="1" smtClean="0"/>
              <a:t>gjithmonë</a:t>
            </a:r>
            <a:r>
              <a:rPr lang="it-IT" sz="1000" dirty="0" smtClean="0"/>
              <a:t> me </a:t>
            </a:r>
            <a:r>
              <a:rPr lang="it-IT" sz="1000" dirty="0" err="1" smtClean="0"/>
              <a:t>qëllime</a:t>
            </a:r>
            <a:r>
              <a:rPr lang="it-IT" sz="1000" dirty="0" smtClean="0"/>
              <a:t> sociale.  </a:t>
            </a:r>
            <a:r>
              <a:rPr lang="it-IT" sz="1000" dirty="0"/>
              <a:t/>
            </a:r>
            <a:br>
              <a:rPr lang="it-IT" sz="1000" dirty="0"/>
            </a:br>
            <a:r>
              <a:rPr lang="it-IT" sz="1000" b="1" dirty="0" err="1" smtClean="0"/>
              <a:t>Folëm</a:t>
            </a:r>
            <a:r>
              <a:rPr lang="it-IT" sz="1000" b="1" dirty="0" smtClean="0"/>
              <a:t> me </a:t>
            </a:r>
            <a:r>
              <a:rPr lang="it-IT" sz="1000" b="1" dirty="0" err="1" smtClean="0"/>
              <a:t>disa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anëtarë</a:t>
            </a:r>
            <a:r>
              <a:rPr lang="it-IT" sz="1000" b="1" dirty="0" smtClean="0"/>
              <a:t> të komunitetit, të </a:t>
            </a:r>
            <a:r>
              <a:rPr lang="it-IT" sz="1000" b="1" dirty="0" err="1" smtClean="0"/>
              <a:t>cilët</a:t>
            </a:r>
            <a:r>
              <a:rPr lang="it-IT" sz="1000" b="1" dirty="0" smtClean="0"/>
              <a:t>, me </a:t>
            </a:r>
            <a:r>
              <a:rPr lang="it-IT" sz="1000" b="1" dirty="0" err="1" smtClean="0"/>
              <a:t>entuziazëm</a:t>
            </a:r>
            <a:r>
              <a:rPr lang="it-IT" sz="1000" b="1" dirty="0" smtClean="0"/>
              <a:t>, na </a:t>
            </a:r>
            <a:r>
              <a:rPr lang="it-IT" sz="1000" b="1" dirty="0" err="1" smtClean="0"/>
              <a:t>ofruan</a:t>
            </a:r>
            <a:r>
              <a:rPr lang="it-IT" sz="1000" b="1" dirty="0" smtClean="0"/>
              <a:t> </a:t>
            </a:r>
            <a:r>
              <a:rPr lang="it-IT" sz="1000" b="1" dirty="0" err="1" smtClean="0"/>
              <a:t>mbështetjen</a:t>
            </a:r>
            <a:r>
              <a:rPr lang="it-IT" sz="1000" b="1" dirty="0" smtClean="0"/>
              <a:t> e tyre konkrete. </a:t>
            </a:r>
          </a:p>
          <a:p>
            <a:pPr>
              <a:lnSpc>
                <a:spcPts val="1100"/>
              </a:lnSpc>
            </a:pPr>
            <a:r>
              <a:rPr lang="it-IT" sz="1000" dirty="0" err="1" smtClean="0"/>
              <a:t>Ishte</a:t>
            </a:r>
            <a:r>
              <a:rPr lang="it-IT" sz="1000" dirty="0" smtClean="0"/>
              <a:t> një </a:t>
            </a:r>
            <a:r>
              <a:rPr lang="it-IT" sz="1000" dirty="0" err="1" smtClean="0"/>
              <a:t>eksperiencë</a:t>
            </a:r>
            <a:r>
              <a:rPr lang="it-IT" sz="1000" dirty="0" smtClean="0"/>
              <a:t> e re, </a:t>
            </a:r>
            <a:r>
              <a:rPr lang="it-IT" sz="1000" dirty="0" err="1" smtClean="0"/>
              <a:t>ku</a:t>
            </a:r>
            <a:r>
              <a:rPr lang="it-IT" sz="1000" dirty="0" smtClean="0"/>
              <a:t> së bashku, të rinj dhe të </a:t>
            </a:r>
            <a:r>
              <a:rPr lang="it-IT" sz="1000" dirty="0" err="1" smtClean="0"/>
              <a:t>ritur</a:t>
            </a:r>
            <a:r>
              <a:rPr lang="it-IT" sz="1000" dirty="0" smtClean="0"/>
              <a:t>,</a:t>
            </a:r>
            <a:r>
              <a:rPr lang="it-IT" sz="1000" dirty="0" err="1" smtClean="0"/>
              <a:t>organizuam</a:t>
            </a:r>
            <a:r>
              <a:rPr lang="it-IT" sz="1000" dirty="0" smtClean="0"/>
              <a:t> një aktivitet duke e </a:t>
            </a:r>
            <a:r>
              <a:rPr lang="it-IT" sz="1000" dirty="0" err="1" smtClean="0"/>
              <a:t>dëgjuar</a:t>
            </a:r>
            <a:r>
              <a:rPr lang="it-IT" sz="1000" dirty="0" smtClean="0"/>
              <a:t> </a:t>
            </a:r>
            <a:r>
              <a:rPr lang="it-IT" sz="1000" dirty="0" err="1" smtClean="0"/>
              <a:t>njëri-tjeterin…</a:t>
            </a:r>
            <a:r>
              <a:rPr lang="it-IT" sz="1000" dirty="0" smtClean="0"/>
              <a:t> </a:t>
            </a:r>
            <a:r>
              <a:rPr lang="it-IT" sz="1000" b="1" dirty="0" err="1" smtClean="0"/>
              <a:t>protagonistë</a:t>
            </a:r>
            <a:r>
              <a:rPr lang="it-IT" sz="1000" b="1" dirty="0" smtClean="0"/>
              <a:t> të </a:t>
            </a:r>
            <a:r>
              <a:rPr lang="it-IT" sz="1000" b="1" dirty="0" err="1" smtClean="0"/>
              <a:t>vërtetë</a:t>
            </a:r>
            <a:r>
              <a:rPr lang="it-IT" sz="1000" b="1" dirty="0" smtClean="0"/>
              <a:t>”.</a:t>
            </a:r>
            <a:endParaRPr lang="it-IT" sz="1000" b="1" dirty="0"/>
          </a:p>
        </p:txBody>
      </p:sp>
      <p:sp>
        <p:nvSpPr>
          <p:cNvPr id="62" name="Rettangolo 61"/>
          <p:cNvSpPr/>
          <p:nvPr/>
        </p:nvSpPr>
        <p:spPr>
          <a:xfrm>
            <a:off x="883920" y="5640213"/>
            <a:ext cx="2319251" cy="4616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defTabSz="626400">
              <a:lnSpc>
                <a:spcPts val="1000"/>
              </a:lnSpc>
            </a:pPr>
            <a:r>
              <a:rPr lang="it-IT" sz="900" b="1" i="1" dirty="0" smtClean="0"/>
              <a:t>Nje </a:t>
            </a:r>
            <a:r>
              <a:rPr lang="it-IT" sz="900" b="1" i="1" dirty="0" err="1" smtClean="0"/>
              <a:t>grup</a:t>
            </a:r>
            <a:r>
              <a:rPr lang="it-IT" sz="900" b="1" i="1" dirty="0" smtClean="0"/>
              <a:t> të </a:t>
            </a:r>
            <a:r>
              <a:rPr lang="it-IT" sz="900" b="1" i="1" dirty="0" err="1" smtClean="0"/>
              <a:t>rinjsh</a:t>
            </a:r>
            <a:r>
              <a:rPr lang="it-IT" sz="900" b="1" i="1" dirty="0" smtClean="0"/>
              <a:t> që prej vitesh perpiqet te </a:t>
            </a:r>
            <a:r>
              <a:rPr lang="it-IT" sz="900" b="1" i="1" dirty="0" err="1" smtClean="0"/>
              <a:t>jetoje</a:t>
            </a:r>
            <a:r>
              <a:rPr lang="it-IT" sz="900" b="1" i="1" dirty="0" smtClean="0"/>
              <a:t> </a:t>
            </a:r>
            <a:r>
              <a:rPr lang="it-IT" sz="900" b="1" i="1" dirty="0" err="1" smtClean="0"/>
              <a:t>fjalën</a:t>
            </a:r>
            <a:r>
              <a:rPr lang="it-IT" sz="900" b="1" i="1" dirty="0" smtClean="0"/>
              <a:t> për ta jetuar ne  qytetin e </a:t>
            </a:r>
            <a:r>
              <a:rPr lang="it-IT" sz="900" b="1" i="1" dirty="0" err="1" smtClean="0"/>
              <a:t>Granadës</a:t>
            </a:r>
            <a:r>
              <a:rPr lang="it-IT" sz="900" b="1" i="1" dirty="0" smtClean="0"/>
              <a:t> ne </a:t>
            </a:r>
            <a:r>
              <a:rPr lang="it-IT" sz="900" b="1" i="1" dirty="0" err="1" smtClean="0"/>
              <a:t>Spanjë</a:t>
            </a:r>
            <a:r>
              <a:rPr lang="it-IT" sz="900" b="1" i="1" dirty="0" smtClean="0"/>
              <a:t> </a:t>
            </a:r>
            <a:endParaRPr lang="it-IT" sz="900" b="1" i="1" dirty="0"/>
          </a:p>
        </p:txBody>
      </p:sp>
    </p:spTree>
    <p:extLst>
      <p:ext uri="{BB962C8B-B14F-4D97-AF65-F5344CB8AC3E}">
        <p14:creationId xmlns="" xmlns:p14="http://schemas.microsoft.com/office/powerpoint/2010/main" val="176772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1882</TotalTime>
  <Words>444</Words>
  <Application>Microsoft Office PowerPoint</Application>
  <PresentationFormat>A4 (21x29,7 cm)</PresentationFormat>
  <Paragraphs>33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ago spolti</dc:creator>
  <cp:lastModifiedBy>Focolare femminile</cp:lastModifiedBy>
  <cp:revision>144</cp:revision>
  <cp:lastPrinted>2016-12-02T16:11:24Z</cp:lastPrinted>
  <dcterms:created xsi:type="dcterms:W3CDTF">2016-12-01T19:12:38Z</dcterms:created>
  <dcterms:modified xsi:type="dcterms:W3CDTF">2017-01-31T20:48:13Z</dcterms:modified>
</cp:coreProperties>
</file>