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357B"/>
    <a:srgbClr val="EE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p:restoredTop sz="95890"/>
  </p:normalViewPr>
  <p:slideViewPr>
    <p:cSldViewPr snapToGrid="0" snapToObjects="1" showGuides="1">
      <p:cViewPr varScale="1">
        <p:scale>
          <a:sx n="92" d="100"/>
          <a:sy n="92" d="100"/>
        </p:scale>
        <p:origin x="1686" y="9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30/08/2022</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42913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30/08/2022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30/08/2022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30/08/2022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30/08/2022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mailto:centrogen3.rpu@focolare.org"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ttangolo con angoli arrotondati sullo stesso lato 92">
            <a:extLst>
              <a:ext uri="{FF2B5EF4-FFF2-40B4-BE49-F238E27FC236}">
                <a16:creationId xmlns:a16="http://schemas.microsoft.com/office/drawing/2014/main" xmlns="" id="{A2F48753-CC26-6D59-9B6D-79A3AB0F16E1}"/>
              </a:ext>
            </a:extLst>
          </p:cNvPr>
          <p:cNvSpPr/>
          <p:nvPr/>
        </p:nvSpPr>
        <p:spPr>
          <a:xfrm rot="11035734">
            <a:off x="7595890" y="-333251"/>
            <a:ext cx="2216440" cy="1183832"/>
          </a:xfrm>
          <a:prstGeom prst="round2Same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Rettangolo 11">
            <a:extLst>
              <a:ext uri="{FF2B5EF4-FFF2-40B4-BE49-F238E27FC236}">
                <a16:creationId xmlns:a16="http://schemas.microsoft.com/office/drawing/2014/main" xmlns="" id="{94BF60ED-7679-5B2B-0A60-4561D99684AF}"/>
              </a:ext>
            </a:extLst>
          </p:cNvPr>
          <p:cNvSpPr/>
          <p:nvPr/>
        </p:nvSpPr>
        <p:spPr>
          <a:xfrm>
            <a:off x="-11692" y="52323"/>
            <a:ext cx="2494288" cy="6873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Rettangolo 9">
            <a:extLst>
              <a:ext uri="{FF2B5EF4-FFF2-40B4-BE49-F238E27FC236}">
                <a16:creationId xmlns:a16="http://schemas.microsoft.com/office/drawing/2014/main" xmlns="" id="{FC3249FB-0435-3776-4BE6-7992093A018E}"/>
              </a:ext>
            </a:extLst>
          </p:cNvPr>
          <p:cNvSpPr/>
          <p:nvPr/>
        </p:nvSpPr>
        <p:spPr>
          <a:xfrm>
            <a:off x="2484217" y="555910"/>
            <a:ext cx="2478982" cy="425758"/>
          </a:xfrm>
          <a:prstGeom prst="rect">
            <a:avLst/>
          </a:prstGeom>
        </p:spPr>
        <p:txBody>
          <a:bodyPr wrap="square">
            <a:spAutoFit/>
          </a:bodyPr>
          <a:lstStyle/>
          <a:p>
            <a:pPr algn="ctr">
              <a:lnSpc>
                <a:spcPts val="1280"/>
              </a:lnSpc>
            </a:pPr>
            <a:r>
              <a:rPr lang="it-IT" sz="1200" b="1" i="1" dirty="0" smtClean="0">
                <a:latin typeface="Arial Narrow" panose="020B0604020202020204" pitchFamily="34" charset="0"/>
                <a:cs typeface="Arial Narrow" panose="020B0604020202020204" pitchFamily="34" charset="0"/>
              </a:rPr>
              <a:t>Christmas is almost here. To prepare for it, let’s welcome Jesus in his Word.</a:t>
            </a:r>
            <a:endParaRPr lang="it-IT" sz="1200" b="1" i="1" dirty="0">
              <a:latin typeface="Arial Narrow" panose="020B0604020202020204" pitchFamily="34" charset="0"/>
              <a:cs typeface="Arial Narrow" panose="020B0604020202020204" pitchFamily="34" charset="0"/>
            </a:endParaRPr>
          </a:p>
        </p:txBody>
      </p:sp>
      <p:cxnSp>
        <p:nvCxnSpPr>
          <p:cNvPr id="48" name="Connettore 1 47">
            <a:extLst>
              <a:ext uri="{FF2B5EF4-FFF2-40B4-BE49-F238E27FC236}">
                <a16:creationId xmlns:a16="http://schemas.microsoft.com/office/drawing/2014/main" xmlns="" id="{D4098F01-01BA-6F6C-9163-839274907074}"/>
              </a:ext>
            </a:extLst>
          </p:cNvPr>
          <p:cNvCxnSpPr>
            <a:cxnSpLocks/>
          </p:cNvCxnSpPr>
          <p:nvPr/>
        </p:nvCxnSpPr>
        <p:spPr>
          <a:xfrm>
            <a:off x="2667068" y="1852510"/>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2" name="Connettore 1 51">
            <a:extLst>
              <a:ext uri="{FF2B5EF4-FFF2-40B4-BE49-F238E27FC236}">
                <a16:creationId xmlns:a16="http://schemas.microsoft.com/office/drawing/2014/main" xmlns="" id="{5DA06663-EC43-C716-9223-FDEC8403F4AF}"/>
              </a:ext>
            </a:extLst>
          </p:cNvPr>
          <p:cNvCxnSpPr>
            <a:cxnSpLocks/>
          </p:cNvCxnSpPr>
          <p:nvPr/>
        </p:nvCxnSpPr>
        <p:spPr>
          <a:xfrm>
            <a:off x="2667068" y="32991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38FC1121-B992-7DB6-5808-7C95CA45FD4D}"/>
              </a:ext>
            </a:extLst>
          </p:cNvPr>
          <p:cNvSpPr/>
          <p:nvPr/>
        </p:nvSpPr>
        <p:spPr>
          <a:xfrm>
            <a:off x="4973687" y="-10759"/>
            <a:ext cx="2494288" cy="6858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6">
            <a:extLst>
              <a:ext uri="{FF2B5EF4-FFF2-40B4-BE49-F238E27FC236}">
                <a16:creationId xmlns:a16="http://schemas.microsoft.com/office/drawing/2014/main" xmlns="" id="{E5E71E8A-9EE0-EE49-8EB5-AD5E21376104}"/>
              </a:ext>
            </a:extLst>
          </p:cNvPr>
          <p:cNvPicPr>
            <a:picLocks noChangeAspect="1"/>
          </p:cNvPicPr>
          <p:nvPr/>
        </p:nvPicPr>
        <p:blipFill>
          <a:blip r:embed="rId3"/>
          <a:stretch>
            <a:fillRect/>
          </a:stretch>
        </p:blipFill>
        <p:spPr>
          <a:xfrm>
            <a:off x="235378" y="90462"/>
            <a:ext cx="2000149" cy="2363813"/>
          </a:xfrm>
          <a:prstGeom prst="rect">
            <a:avLst/>
          </a:prstGeom>
        </p:spPr>
      </p:pic>
      <p:sp>
        <p:nvSpPr>
          <p:cNvPr id="8" name="Ovale 7">
            <a:extLst>
              <a:ext uri="{FF2B5EF4-FFF2-40B4-BE49-F238E27FC236}">
                <a16:creationId xmlns:a16="http://schemas.microsoft.com/office/drawing/2014/main" xmlns="" id="{0300C89A-9B86-E14F-B13C-549911089E66}"/>
              </a:ext>
            </a:extLst>
          </p:cNvPr>
          <p:cNvSpPr/>
          <p:nvPr/>
        </p:nvSpPr>
        <p:spPr>
          <a:xfrm>
            <a:off x="761686" y="1685918"/>
            <a:ext cx="947532" cy="947532"/>
          </a:xfrm>
          <a:prstGeom prst="ellipse">
            <a:avLst/>
          </a:prstGeom>
          <a:solidFill>
            <a:schemeClr val="bg1"/>
          </a:solidFill>
          <a:ln w="57150">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a:extLst>
              <a:ext uri="{FF2B5EF4-FFF2-40B4-BE49-F238E27FC236}">
                <a16:creationId xmlns:a16="http://schemas.microsoft.com/office/drawing/2014/main" xmlns="" id="{A8023564-3514-6E49-A589-E60A4A526B1E}"/>
              </a:ext>
            </a:extLst>
          </p:cNvPr>
          <p:cNvSpPr txBox="1"/>
          <p:nvPr/>
        </p:nvSpPr>
        <p:spPr>
          <a:xfrm>
            <a:off x="706161" y="1797705"/>
            <a:ext cx="1080816" cy="823302"/>
          </a:xfrm>
          <a:prstGeom prst="rect">
            <a:avLst/>
          </a:prstGeom>
          <a:noFill/>
        </p:spPr>
        <p:txBody>
          <a:bodyPr wrap="square" rtlCol="0">
            <a:spAutoFit/>
          </a:bodyPr>
          <a:lstStyle/>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WORD</a:t>
            </a:r>
          </a:p>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of </a:t>
            </a:r>
          </a:p>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LIFE</a:t>
            </a:r>
          </a:p>
        </p:txBody>
      </p:sp>
      <p:sp>
        <p:nvSpPr>
          <p:cNvPr id="71" name="Rettangolo 70">
            <a:extLst>
              <a:ext uri="{FF2B5EF4-FFF2-40B4-BE49-F238E27FC236}">
                <a16:creationId xmlns:a16="http://schemas.microsoft.com/office/drawing/2014/main" xmlns="" id="{AA6444C5-4F1A-05ED-194C-A3948120E641}"/>
              </a:ext>
            </a:extLst>
          </p:cNvPr>
          <p:cNvSpPr/>
          <p:nvPr/>
        </p:nvSpPr>
        <p:spPr>
          <a:xfrm>
            <a:off x="-85931" y="2851378"/>
            <a:ext cx="2617678" cy="605294"/>
          </a:xfrm>
          <a:prstGeom prst="rect">
            <a:avLst/>
          </a:prstGeom>
        </p:spPr>
        <p:txBody>
          <a:bodyPr wrap="square">
            <a:spAutoFit/>
          </a:bodyPr>
          <a:lstStyle/>
          <a:p>
            <a:pPr algn="ctr">
              <a:lnSpc>
                <a:spcPts val="2000"/>
              </a:lnSpc>
            </a:pPr>
            <a:r>
              <a:rPr lang="it-IT" sz="2000" i="1" dirty="0" smtClean="0">
                <a:latin typeface="Arial Black" panose="020B0604020202020204" pitchFamily="34" charset="0"/>
                <a:cs typeface="Arial Black" panose="020B0604020202020204" pitchFamily="34" charset="0"/>
              </a:rPr>
              <a:t>«Fall in love with the Gospel»</a:t>
            </a:r>
            <a:endParaRPr lang="it-IT" sz="2000" i="1" dirty="0">
              <a:latin typeface="Arial Black" panose="020B0604020202020204" pitchFamily="34" charset="0"/>
              <a:cs typeface="Arial Black" panose="020B0604020202020204" pitchFamily="34" charset="0"/>
            </a:endParaRPr>
          </a:p>
        </p:txBody>
      </p:sp>
      <p:sp>
        <p:nvSpPr>
          <p:cNvPr id="87" name="Rettangolo con angoli arrotondati sullo stesso lato 86">
            <a:extLst>
              <a:ext uri="{FF2B5EF4-FFF2-40B4-BE49-F238E27FC236}">
                <a16:creationId xmlns:a16="http://schemas.microsoft.com/office/drawing/2014/main" xmlns="" id="{E15CEC66-48EC-FF9C-2986-71D66EE79D4A}"/>
              </a:ext>
            </a:extLst>
          </p:cNvPr>
          <p:cNvSpPr/>
          <p:nvPr/>
        </p:nvSpPr>
        <p:spPr>
          <a:xfrm rot="286331">
            <a:off x="7526063" y="5645759"/>
            <a:ext cx="2216440" cy="1183832"/>
          </a:xfrm>
          <a:prstGeom prst="round2Same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xmlns="" id="{E1FD2B9C-B333-834F-9AC0-077A6223A3DD}"/>
              </a:ext>
            </a:extLst>
          </p:cNvPr>
          <p:cNvSpPr/>
          <p:nvPr/>
        </p:nvSpPr>
        <p:spPr>
          <a:xfrm>
            <a:off x="7503236" y="5801049"/>
            <a:ext cx="2436328" cy="276999"/>
          </a:xfrm>
          <a:prstGeom prst="rect">
            <a:avLst/>
          </a:prstGeom>
        </p:spPr>
        <p:txBody>
          <a:bodyPr wrap="square">
            <a:spAutoFit/>
          </a:bodyPr>
          <a:lstStyle/>
          <a:p>
            <a:pPr algn="ctr"/>
            <a:r>
              <a:rPr lang="it-IT" sz="1200" b="1" dirty="0">
                <a:latin typeface="Arial Narrow" panose="020B0604020202020204" pitchFamily="34" charset="0"/>
                <a:cs typeface="Arial Narrow" panose="020B0604020202020204" pitchFamily="34" charset="0"/>
                <a:hlinkClick r:id="rId4">
                  <a:extLst>
                    <a:ext uri="{A12FA001-AC4F-418D-AE19-62706E023703}">
                      <ahyp:hlinkClr xmlns:ahyp="http://schemas.microsoft.com/office/drawing/2018/hyperlinkcolor" xmlns="" val="tx"/>
                    </a:ext>
                  </a:extLst>
                </a:hlinkClick>
              </a:rPr>
              <a:t>centrogen3.rpu@focolare.org</a:t>
            </a:r>
            <a:endParaRPr lang="it-IT" sz="1200" b="1" dirty="0">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xmlns="" id="{2A80B8F1-A53D-674E-A3D3-99746C50DE66}"/>
              </a:ext>
            </a:extLst>
          </p:cNvPr>
          <p:cNvSpPr/>
          <p:nvPr/>
        </p:nvSpPr>
        <p:spPr>
          <a:xfrm>
            <a:off x="7442797" y="6159003"/>
            <a:ext cx="2482231" cy="369332"/>
          </a:xfrm>
          <a:prstGeom prst="rect">
            <a:avLst/>
          </a:prstGeom>
        </p:spPr>
        <p:txBody>
          <a:bodyPr wrap="square">
            <a:spAutoFit/>
          </a:bodyPr>
          <a:lstStyle/>
          <a:p>
            <a:pPr algn="ctr"/>
            <a:r>
              <a:rPr lang="it-IT" sz="900" dirty="0">
                <a:latin typeface="Arial" panose="020B0604020202020204" pitchFamily="34" charset="0"/>
                <a:cs typeface="Arial" panose="020B0604020202020204" pitchFamily="34" charset="0"/>
              </a:rPr>
              <a:t>Adapted byTeens4Unity from the </a:t>
            </a:r>
          </a:p>
          <a:p>
            <a:pPr algn="ctr"/>
            <a:r>
              <a:rPr lang="it-IT" sz="900" dirty="0">
                <a:latin typeface="Arial" panose="020B0604020202020204" pitchFamily="34" charset="0"/>
                <a:cs typeface="Arial" panose="020B0604020202020204" pitchFamily="34" charset="0"/>
              </a:rPr>
              <a:t>Word of Life written by Letizia Magri</a:t>
            </a:r>
          </a:p>
        </p:txBody>
      </p:sp>
      <p:sp>
        <p:nvSpPr>
          <p:cNvPr id="96" name="Rettangolo 95">
            <a:extLst>
              <a:ext uri="{FF2B5EF4-FFF2-40B4-BE49-F238E27FC236}">
                <a16:creationId xmlns:a16="http://schemas.microsoft.com/office/drawing/2014/main" xmlns="" id="{527C2450-ACF9-6F76-DA8F-722989679931}"/>
              </a:ext>
            </a:extLst>
          </p:cNvPr>
          <p:cNvSpPr/>
          <p:nvPr/>
        </p:nvSpPr>
        <p:spPr>
          <a:xfrm>
            <a:off x="2473633" y="4230174"/>
            <a:ext cx="2500150" cy="425758"/>
          </a:xfrm>
          <a:prstGeom prst="rect">
            <a:avLst/>
          </a:prstGeom>
        </p:spPr>
        <p:txBody>
          <a:bodyPr wrap="square">
            <a:spAutoFit/>
          </a:bodyPr>
          <a:lstStyle/>
          <a:p>
            <a:pPr algn="ctr">
              <a:lnSpc>
                <a:spcPts val="1280"/>
              </a:lnSpc>
            </a:pPr>
            <a:r>
              <a:rPr lang="it-IT" sz="1200" b="1" i="1" dirty="0" smtClean="0">
                <a:latin typeface="Arial Narrow" panose="020B0604020202020204" pitchFamily="34" charset="0"/>
                <a:cs typeface="Arial Narrow" panose="020B0604020202020204" pitchFamily="34" charset="0"/>
              </a:rPr>
              <a:t>By living the Gospel, </a:t>
            </a:r>
          </a:p>
          <a:p>
            <a:pPr algn="ctr">
              <a:lnSpc>
                <a:spcPts val="1280"/>
              </a:lnSpc>
            </a:pPr>
            <a:r>
              <a:rPr lang="it-IT" sz="1200" b="1" i="1" dirty="0" smtClean="0">
                <a:latin typeface="Arial Narrow" panose="020B0604020202020204" pitchFamily="34" charset="0"/>
                <a:cs typeface="Arial Narrow" panose="020B0604020202020204" pitchFamily="34" charset="0"/>
              </a:rPr>
              <a:t>it  will become part of us.</a:t>
            </a:r>
            <a:endParaRPr lang="it-IT" sz="1200" b="1" i="1" dirty="0">
              <a:latin typeface="Arial Black" panose="020B0604020202020204" pitchFamily="34" charset="0"/>
              <a:cs typeface="Arial Black" panose="020B0604020202020204" pitchFamily="34" charset="0"/>
            </a:endParaRPr>
          </a:p>
        </p:txBody>
      </p:sp>
      <p:sp>
        <p:nvSpPr>
          <p:cNvPr id="41" name="Rettangolo 40">
            <a:extLst>
              <a:ext uri="{FF2B5EF4-FFF2-40B4-BE49-F238E27FC236}">
                <a16:creationId xmlns:a16="http://schemas.microsoft.com/office/drawing/2014/main" xmlns="" id="{B9A4FA4E-5219-07E6-5B0D-3E250396FCBE}"/>
              </a:ext>
            </a:extLst>
          </p:cNvPr>
          <p:cNvSpPr/>
          <p:nvPr/>
        </p:nvSpPr>
        <p:spPr>
          <a:xfrm rot="10800000" flipV="1">
            <a:off x="-9822" y="4695402"/>
            <a:ext cx="2490548" cy="1169551"/>
          </a:xfrm>
          <a:prstGeom prst="rect">
            <a:avLst/>
          </a:prstGeom>
        </p:spPr>
        <p:txBody>
          <a:bodyPr wrap="square">
            <a:spAutoFit/>
          </a:bodyPr>
          <a:lstStyle/>
          <a:p>
            <a:pPr algn="ctr"/>
            <a:r>
              <a:rPr lang="it-IT" sz="1400" b="1" i="1" dirty="0" smtClean="0">
                <a:latin typeface="Arial Black" panose="020B0604020202020204" pitchFamily="34" charset="0"/>
                <a:cs typeface="Arial Black" panose="020B0604020202020204" pitchFamily="34" charset="0"/>
              </a:rPr>
              <a:t>« Trust in the Lord forever, for in the </a:t>
            </a:r>
          </a:p>
          <a:p>
            <a:pPr algn="ctr"/>
            <a:r>
              <a:rPr lang="it-IT" sz="1400" b="1" i="1" dirty="0" smtClean="0">
                <a:latin typeface="Arial Black" panose="020B0604020202020204" pitchFamily="34" charset="0"/>
                <a:cs typeface="Arial Black" panose="020B0604020202020204" pitchFamily="34" charset="0"/>
              </a:rPr>
              <a:t>Lord God you have an everlasting rock»</a:t>
            </a:r>
            <a:endParaRPr lang="it-IT" sz="1400" b="1" i="1" dirty="0">
              <a:latin typeface="Arial Black" panose="020B0604020202020204" pitchFamily="34" charset="0"/>
              <a:cs typeface="Arial Black" panose="020B0604020202020204" pitchFamily="34" charset="0"/>
            </a:endParaRPr>
          </a:p>
          <a:p>
            <a:pPr algn="ctr"/>
            <a:r>
              <a:rPr lang="it-IT" sz="1400" dirty="0">
                <a:latin typeface="Arial Narrow" panose="020B0604020202020204" pitchFamily="34" charset="0"/>
                <a:cs typeface="Arial Narrow" panose="020B0604020202020204" pitchFamily="34" charset="0"/>
              </a:rPr>
              <a:t>(Is </a:t>
            </a:r>
            <a:r>
              <a:rPr lang="it-IT" sz="1400" dirty="0" smtClean="0">
                <a:latin typeface="Arial Narrow" panose="020B0604020202020204" pitchFamily="34" charset="0"/>
                <a:cs typeface="Arial Narrow" panose="020B0604020202020204" pitchFamily="34" charset="0"/>
              </a:rPr>
              <a:t>26:4</a:t>
            </a:r>
            <a:r>
              <a:rPr lang="it-IT" sz="1400" dirty="0">
                <a:latin typeface="Arial Narrow" panose="020B0604020202020204" pitchFamily="34" charset="0"/>
                <a:cs typeface="Arial Narrow" panose="020B0604020202020204" pitchFamily="34" charset="0"/>
              </a:rPr>
              <a:t>)</a:t>
            </a:r>
          </a:p>
        </p:txBody>
      </p:sp>
      <p:pic>
        <p:nvPicPr>
          <p:cNvPr id="42" name="Immagine 41" descr="Immagine che contiene interni, freno a disco, clipart&#10;&#10;Descrizione generata automaticamente">
            <a:extLst>
              <a:ext uri="{FF2B5EF4-FFF2-40B4-BE49-F238E27FC236}">
                <a16:creationId xmlns:a16="http://schemas.microsoft.com/office/drawing/2014/main" xmlns="" id="{C62E6F19-64C8-2888-5945-C2771BE5AD76}"/>
              </a:ext>
            </a:extLst>
          </p:cNvPr>
          <p:cNvPicPr>
            <a:picLocks noChangeAspect="1"/>
          </p:cNvPicPr>
          <p:nvPr/>
        </p:nvPicPr>
        <p:blipFill rotWithShape="1">
          <a:blip r:embed="rId5"/>
          <a:srcRect l="34754" r="34083"/>
          <a:stretch/>
        </p:blipFill>
        <p:spPr>
          <a:xfrm>
            <a:off x="3431324" y="74021"/>
            <a:ext cx="584769" cy="520983"/>
          </a:xfrm>
          <a:prstGeom prst="rect">
            <a:avLst/>
          </a:prstGeom>
        </p:spPr>
      </p:pic>
      <p:pic>
        <p:nvPicPr>
          <p:cNvPr id="45" name="Immagine 44" descr="Immagine che contiene interni, freno a disco, clipart&#10;&#10;Descrizione generata automaticamente">
            <a:extLst>
              <a:ext uri="{FF2B5EF4-FFF2-40B4-BE49-F238E27FC236}">
                <a16:creationId xmlns:a16="http://schemas.microsoft.com/office/drawing/2014/main" xmlns="" id="{35B04A6D-6D13-AC3C-0979-75F22439B53A}"/>
              </a:ext>
            </a:extLst>
          </p:cNvPr>
          <p:cNvPicPr>
            <a:picLocks noChangeAspect="1"/>
          </p:cNvPicPr>
          <p:nvPr/>
        </p:nvPicPr>
        <p:blipFill rotWithShape="1">
          <a:blip r:embed="rId5"/>
          <a:srcRect l="-2252" r="71089"/>
          <a:stretch/>
        </p:blipFill>
        <p:spPr>
          <a:xfrm>
            <a:off x="3437551" y="1581375"/>
            <a:ext cx="572315" cy="509887"/>
          </a:xfrm>
          <a:prstGeom prst="rect">
            <a:avLst/>
          </a:prstGeom>
        </p:spPr>
      </p:pic>
      <p:pic>
        <p:nvPicPr>
          <p:cNvPr id="69" name="Immagine 68">
            <a:extLst>
              <a:ext uri="{FF2B5EF4-FFF2-40B4-BE49-F238E27FC236}">
                <a16:creationId xmlns:a16="http://schemas.microsoft.com/office/drawing/2014/main" xmlns="" id="{1312A9D7-7870-D703-538F-D09405A40196}"/>
              </a:ext>
            </a:extLst>
          </p:cNvPr>
          <p:cNvPicPr>
            <a:picLocks noChangeAspect="1"/>
          </p:cNvPicPr>
          <p:nvPr/>
        </p:nvPicPr>
        <p:blipFill>
          <a:blip r:embed="rId3"/>
          <a:stretch>
            <a:fillRect/>
          </a:stretch>
        </p:blipFill>
        <p:spPr>
          <a:xfrm>
            <a:off x="8356222" y="5133849"/>
            <a:ext cx="556121" cy="657234"/>
          </a:xfrm>
          <a:prstGeom prst="rect">
            <a:avLst/>
          </a:prstGeom>
        </p:spPr>
      </p:pic>
      <p:cxnSp>
        <p:nvCxnSpPr>
          <p:cNvPr id="25" name="Connettore 1 24">
            <a:extLst>
              <a:ext uri="{FF2B5EF4-FFF2-40B4-BE49-F238E27FC236}">
                <a16:creationId xmlns:a16="http://schemas.microsoft.com/office/drawing/2014/main" xmlns="" id="{C4C5B6C6-6690-99CF-F40A-290299E61151}"/>
              </a:ext>
            </a:extLst>
          </p:cNvPr>
          <p:cNvCxnSpPr>
            <a:cxnSpLocks/>
          </p:cNvCxnSpPr>
          <p:nvPr/>
        </p:nvCxnSpPr>
        <p:spPr>
          <a:xfrm>
            <a:off x="2667068" y="3997743"/>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6" name="Immagine 25" descr="Immagine che contiene interni, freno a disco, clipart&#10;&#10;Descrizione generata automaticamente">
            <a:extLst>
              <a:ext uri="{FF2B5EF4-FFF2-40B4-BE49-F238E27FC236}">
                <a16:creationId xmlns:a16="http://schemas.microsoft.com/office/drawing/2014/main" xmlns="" id="{3FDEFD16-1128-FA1C-BE99-7C91B8424F5E}"/>
              </a:ext>
            </a:extLst>
          </p:cNvPr>
          <p:cNvPicPr>
            <a:picLocks noChangeAspect="1"/>
          </p:cNvPicPr>
          <p:nvPr/>
        </p:nvPicPr>
        <p:blipFill rotWithShape="1">
          <a:blip r:embed="rId5"/>
          <a:srcRect l="-2252" r="71089"/>
          <a:stretch/>
        </p:blipFill>
        <p:spPr>
          <a:xfrm>
            <a:off x="3437551" y="3742799"/>
            <a:ext cx="572315" cy="509887"/>
          </a:xfrm>
          <a:prstGeom prst="rect">
            <a:avLst/>
          </a:prstGeom>
        </p:spPr>
      </p:pic>
      <p:sp>
        <p:nvSpPr>
          <p:cNvPr id="14" name="Rettangolo 13">
            <a:extLst>
              <a:ext uri="{FF2B5EF4-FFF2-40B4-BE49-F238E27FC236}">
                <a16:creationId xmlns:a16="http://schemas.microsoft.com/office/drawing/2014/main" xmlns="" id="{4941762D-6F7C-2BB6-93BE-1CF914F84CD4}"/>
              </a:ext>
            </a:extLst>
          </p:cNvPr>
          <p:cNvSpPr/>
          <p:nvPr/>
        </p:nvSpPr>
        <p:spPr>
          <a:xfrm>
            <a:off x="4949454" y="2195806"/>
            <a:ext cx="2493343" cy="592470"/>
          </a:xfrm>
          <a:prstGeom prst="rect">
            <a:avLst/>
          </a:prstGeom>
        </p:spPr>
        <p:txBody>
          <a:bodyPr wrap="square">
            <a:spAutoFit/>
          </a:bodyPr>
          <a:lstStyle/>
          <a:p>
            <a:pPr algn="ctr">
              <a:lnSpc>
                <a:spcPts val="1280"/>
              </a:lnSpc>
            </a:pPr>
            <a:r>
              <a:rPr lang="it-IT" sz="1200" b="1" dirty="0" smtClean="0"/>
              <a:t>We will experience being free of all our limitations and from everything that enslaves us.</a:t>
            </a:r>
            <a:endParaRPr lang="it-IT" sz="1200" dirty="0"/>
          </a:p>
        </p:txBody>
      </p:sp>
      <p:sp>
        <p:nvSpPr>
          <p:cNvPr id="18" name="CasellaDiTesto 17">
            <a:extLst>
              <a:ext uri="{FF2B5EF4-FFF2-40B4-BE49-F238E27FC236}">
                <a16:creationId xmlns:a16="http://schemas.microsoft.com/office/drawing/2014/main" xmlns="" id="{0A640A1B-8EE3-552F-227B-41A93187626C}"/>
              </a:ext>
            </a:extLst>
          </p:cNvPr>
          <p:cNvSpPr txBox="1"/>
          <p:nvPr/>
        </p:nvSpPr>
        <p:spPr>
          <a:xfrm>
            <a:off x="4969884" y="568493"/>
            <a:ext cx="2501895" cy="1259319"/>
          </a:xfrm>
          <a:prstGeom prst="rect">
            <a:avLst/>
          </a:prstGeom>
          <a:noFill/>
        </p:spPr>
        <p:txBody>
          <a:bodyPr wrap="square">
            <a:spAutoFit/>
          </a:bodyPr>
          <a:lstStyle/>
          <a:p>
            <a:pPr algn="ctr">
              <a:lnSpc>
                <a:spcPts val="1280"/>
              </a:lnSpc>
            </a:pPr>
            <a:r>
              <a:rPr lang="it-IT" sz="1200" b="1" cap="all" dirty="0" smtClean="0"/>
              <a:t>LET’S FALL IN LOVE</a:t>
            </a:r>
          </a:p>
          <a:p>
            <a:pPr algn="ctr">
              <a:lnSpc>
                <a:spcPts val="1280"/>
              </a:lnSpc>
            </a:pPr>
            <a:r>
              <a:rPr lang="it-IT" sz="1200" b="1" cap="all" dirty="0" smtClean="0"/>
              <a:t>WITH THE GOSPEL, </a:t>
            </a:r>
          </a:p>
          <a:p>
            <a:pPr algn="ctr">
              <a:lnSpc>
                <a:spcPts val="1280"/>
              </a:lnSpc>
            </a:pPr>
            <a:r>
              <a:rPr lang="it-IT" sz="1200" b="1" cap="all" dirty="0" smtClean="0"/>
              <a:t>WITH THE WORDS OF JESUS,</a:t>
            </a:r>
          </a:p>
          <a:p>
            <a:pPr algn="ctr">
              <a:lnSpc>
                <a:spcPts val="1280"/>
              </a:lnSpc>
            </a:pPr>
            <a:r>
              <a:rPr lang="it-IT" sz="1200" b="1" cap="all" dirty="0" smtClean="0"/>
              <a:t>TO THE POINT THAT WE ARE TRANSFORMED BY THEM. </a:t>
            </a:r>
          </a:p>
          <a:p>
            <a:pPr algn="ctr">
              <a:lnSpc>
                <a:spcPts val="1280"/>
              </a:lnSpc>
            </a:pPr>
            <a:r>
              <a:rPr lang="it-IT" sz="1200" b="1" cap="all" dirty="0" smtClean="0"/>
              <a:t>THEN WE WILL BE ABLE TO </a:t>
            </a:r>
          </a:p>
          <a:p>
            <a:pPr algn="ctr">
              <a:lnSpc>
                <a:spcPts val="1280"/>
              </a:lnSpc>
            </a:pPr>
            <a:r>
              <a:rPr lang="it-IT" sz="1200" b="1" cap="all" dirty="0" smtClean="0"/>
              <a:t>BRING HIS LOVE TO EVERYONE.</a:t>
            </a:r>
            <a:endParaRPr lang="it-IT" sz="1200" cap="all" dirty="0"/>
          </a:p>
        </p:txBody>
      </p:sp>
      <p:sp>
        <p:nvSpPr>
          <p:cNvPr id="40" name="CasellaDiTesto 39">
            <a:extLst>
              <a:ext uri="{FF2B5EF4-FFF2-40B4-BE49-F238E27FC236}">
                <a16:creationId xmlns:a16="http://schemas.microsoft.com/office/drawing/2014/main" xmlns="" id="{802C75E1-9FC7-6A97-72E8-F55C1A8A1905}"/>
              </a:ext>
            </a:extLst>
          </p:cNvPr>
          <p:cNvSpPr txBox="1"/>
          <p:nvPr/>
        </p:nvSpPr>
        <p:spPr>
          <a:xfrm>
            <a:off x="4950856" y="4286892"/>
            <a:ext cx="2481795" cy="925894"/>
          </a:xfrm>
          <a:prstGeom prst="rect">
            <a:avLst/>
          </a:prstGeom>
          <a:noFill/>
        </p:spPr>
        <p:txBody>
          <a:bodyPr wrap="square">
            <a:spAutoFit/>
          </a:bodyPr>
          <a:lstStyle/>
          <a:p>
            <a:pPr algn="ctr">
              <a:lnSpc>
                <a:spcPts val="1280"/>
              </a:lnSpc>
            </a:pPr>
            <a:r>
              <a:rPr lang="it-IT" sz="1200" b="1" dirty="0" smtClean="0"/>
              <a:t>We will see </a:t>
            </a:r>
            <a:r>
              <a:rPr lang="it-IT" sz="1200" b="1" dirty="0"/>
              <a:t>that Jesus, who is now free to live in us, </a:t>
            </a:r>
            <a:r>
              <a:rPr lang="it-IT" sz="1200" b="1" dirty="0" smtClean="0"/>
              <a:t>brings about a REVOLUTION OF LOVE </a:t>
            </a:r>
          </a:p>
          <a:p>
            <a:pPr algn="ctr">
              <a:lnSpc>
                <a:spcPts val="1280"/>
              </a:lnSpc>
            </a:pPr>
            <a:r>
              <a:rPr lang="it-IT" sz="1200" b="1" dirty="0" smtClean="0"/>
              <a:t>in every area of our society </a:t>
            </a:r>
          </a:p>
          <a:p>
            <a:pPr algn="ctr">
              <a:lnSpc>
                <a:spcPts val="1280"/>
              </a:lnSpc>
            </a:pPr>
            <a:r>
              <a:rPr lang="it-IT" sz="1200" b="1" dirty="0" smtClean="0"/>
              <a:t>and our world.</a:t>
            </a:r>
            <a:endParaRPr lang="it-IT" sz="1200" dirty="0"/>
          </a:p>
        </p:txBody>
      </p:sp>
      <p:sp>
        <p:nvSpPr>
          <p:cNvPr id="6" name="Rettangolo 5">
            <a:extLst>
              <a:ext uri="{FF2B5EF4-FFF2-40B4-BE49-F238E27FC236}">
                <a16:creationId xmlns:a16="http://schemas.microsoft.com/office/drawing/2014/main" xmlns="" id="{EA4336F2-5F96-E07F-A28E-9D79A5CC6CC9}"/>
              </a:ext>
            </a:extLst>
          </p:cNvPr>
          <p:cNvSpPr/>
          <p:nvPr/>
        </p:nvSpPr>
        <p:spPr>
          <a:xfrm>
            <a:off x="2477829" y="5129071"/>
            <a:ext cx="2491759" cy="810478"/>
          </a:xfrm>
          <a:prstGeom prst="rect">
            <a:avLst/>
          </a:prstGeom>
        </p:spPr>
        <p:txBody>
          <a:bodyPr wrap="square">
            <a:spAutoFit/>
          </a:bodyPr>
          <a:lstStyle/>
          <a:p>
            <a:pPr algn="ctr">
              <a:lnSpc>
                <a:spcPts val="1380"/>
              </a:lnSpc>
            </a:pPr>
            <a:r>
              <a:rPr lang="it-IT" sz="1200" b="1" i="1" cap="all" dirty="0" smtClean="0">
                <a:solidFill>
                  <a:srgbClr val="CB357B"/>
                </a:solidFill>
                <a:latin typeface="Arial Narrow" panose="020B0604020202020204" pitchFamily="34" charset="0"/>
                <a:cs typeface="Arial Narrow" panose="020B0604020202020204" pitchFamily="34" charset="0"/>
              </a:rPr>
              <a:t>WE WILL EXPERIENCE ALL ITS POWER TO PRODUCE LIFE </a:t>
            </a:r>
          </a:p>
          <a:p>
            <a:pPr algn="ctr">
              <a:lnSpc>
                <a:spcPts val="1380"/>
              </a:lnSpc>
            </a:pPr>
            <a:r>
              <a:rPr lang="it-IT" sz="1200" b="1" i="1" cap="all" dirty="0" smtClean="0">
                <a:solidFill>
                  <a:srgbClr val="CB357B"/>
                </a:solidFill>
                <a:latin typeface="Arial Narrow" panose="020B0604020202020204" pitchFamily="34" charset="0"/>
                <a:cs typeface="Arial Narrow" panose="020B0604020202020204" pitchFamily="34" charset="0"/>
              </a:rPr>
              <a:t>WITHIN US </a:t>
            </a:r>
          </a:p>
          <a:p>
            <a:pPr algn="ctr">
              <a:lnSpc>
                <a:spcPts val="1380"/>
              </a:lnSpc>
            </a:pPr>
            <a:r>
              <a:rPr lang="it-IT" sz="1200" b="1" i="1" cap="all" dirty="0" smtClean="0">
                <a:solidFill>
                  <a:srgbClr val="CB357B"/>
                </a:solidFill>
                <a:latin typeface="Arial Narrow" panose="020B0604020202020204" pitchFamily="34" charset="0"/>
                <a:cs typeface="Arial Narrow" panose="020B0604020202020204" pitchFamily="34" charset="0"/>
              </a:rPr>
              <a:t>AND ALL AROUND US.</a:t>
            </a:r>
            <a:endParaRPr lang="it-IT" sz="1200" b="1" i="1" cap="all" dirty="0">
              <a:solidFill>
                <a:srgbClr val="CB357B"/>
              </a:solidFill>
              <a:latin typeface="Arial Narrow" panose="020B0604020202020204" pitchFamily="34" charset="0"/>
              <a:cs typeface="Arial Narrow" panose="020B0604020202020204" pitchFamily="34" charset="0"/>
            </a:endParaRPr>
          </a:p>
        </p:txBody>
      </p:sp>
      <p:sp>
        <p:nvSpPr>
          <p:cNvPr id="19" name="CasellaDiTesto 18">
            <a:extLst>
              <a:ext uri="{FF2B5EF4-FFF2-40B4-BE49-F238E27FC236}">
                <a16:creationId xmlns:a16="http://schemas.microsoft.com/office/drawing/2014/main" xmlns="" id="{5C135528-086E-8831-2D14-0B49F0ED8829}"/>
              </a:ext>
            </a:extLst>
          </p:cNvPr>
          <p:cNvSpPr txBox="1"/>
          <p:nvPr/>
        </p:nvSpPr>
        <p:spPr>
          <a:xfrm>
            <a:off x="2496561" y="2066283"/>
            <a:ext cx="2454295" cy="425758"/>
          </a:xfrm>
          <a:prstGeom prst="rect">
            <a:avLst/>
          </a:prstGeom>
          <a:noFill/>
        </p:spPr>
        <p:txBody>
          <a:bodyPr wrap="square">
            <a:spAutoFit/>
          </a:bodyPr>
          <a:lstStyle/>
          <a:p>
            <a:pPr algn="ctr">
              <a:lnSpc>
                <a:spcPts val="1280"/>
              </a:lnSpc>
            </a:pPr>
            <a:r>
              <a:rPr lang="it-IT" sz="1200" b="1" i="1" dirty="0" smtClean="0">
                <a:latin typeface="Arial Narrow" panose="020B0604020202020204" pitchFamily="34" charset="0"/>
                <a:cs typeface="Arial Narrow" panose="020B0604020202020204" pitchFamily="34" charset="0"/>
              </a:rPr>
              <a:t>His Word is the rock on which </a:t>
            </a:r>
          </a:p>
          <a:p>
            <a:pPr algn="ctr">
              <a:lnSpc>
                <a:spcPts val="1280"/>
              </a:lnSpc>
            </a:pPr>
            <a:r>
              <a:rPr lang="it-IT" sz="1200" b="1" i="1" dirty="0" smtClean="0">
                <a:latin typeface="Arial Narrow" panose="020B0604020202020204" pitchFamily="34" charset="0"/>
                <a:cs typeface="Arial Narrow" panose="020B0604020202020204" pitchFamily="34" charset="0"/>
              </a:rPr>
              <a:t>we can build our city.</a:t>
            </a:r>
            <a:endParaRPr lang="it-IT" sz="1200" b="1" i="1" dirty="0">
              <a:latin typeface="Arial Narrow" panose="020B0604020202020204" pitchFamily="34" charset="0"/>
              <a:cs typeface="Arial Narrow" panose="020B0604020202020204" pitchFamily="34" charset="0"/>
            </a:endParaRPr>
          </a:p>
        </p:txBody>
      </p:sp>
      <p:cxnSp>
        <p:nvCxnSpPr>
          <p:cNvPr id="30" name="Connettore 1 29">
            <a:extLst>
              <a:ext uri="{FF2B5EF4-FFF2-40B4-BE49-F238E27FC236}">
                <a16:creationId xmlns:a16="http://schemas.microsoft.com/office/drawing/2014/main" xmlns="" id="{1C458C4E-4B29-FD25-F1FF-AFE1A54CFA29}"/>
              </a:ext>
            </a:extLst>
          </p:cNvPr>
          <p:cNvCxnSpPr>
            <a:cxnSpLocks/>
          </p:cNvCxnSpPr>
          <p:nvPr/>
        </p:nvCxnSpPr>
        <p:spPr>
          <a:xfrm>
            <a:off x="5164191" y="345405"/>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1" name="Immagine 30" descr="Immagine che contiene interni, freno a disco, clipart&#10;&#10;Descrizione generata automaticamente">
            <a:extLst>
              <a:ext uri="{FF2B5EF4-FFF2-40B4-BE49-F238E27FC236}">
                <a16:creationId xmlns:a16="http://schemas.microsoft.com/office/drawing/2014/main" xmlns="" id="{641DDCFC-8DE2-50EE-36DB-01B5030FE504}"/>
              </a:ext>
            </a:extLst>
          </p:cNvPr>
          <p:cNvPicPr>
            <a:picLocks noChangeAspect="1"/>
          </p:cNvPicPr>
          <p:nvPr/>
        </p:nvPicPr>
        <p:blipFill rotWithShape="1">
          <a:blip r:embed="rId5"/>
          <a:srcRect l="-2252" r="71089"/>
          <a:stretch/>
        </p:blipFill>
        <p:spPr>
          <a:xfrm>
            <a:off x="5934674" y="90462"/>
            <a:ext cx="572315" cy="509887"/>
          </a:xfrm>
          <a:prstGeom prst="rect">
            <a:avLst/>
          </a:prstGeom>
        </p:spPr>
      </p:pic>
      <p:pic>
        <p:nvPicPr>
          <p:cNvPr id="28" name="Immagine 27">
            <a:extLst>
              <a:ext uri="{FF2B5EF4-FFF2-40B4-BE49-F238E27FC236}">
                <a16:creationId xmlns:a16="http://schemas.microsoft.com/office/drawing/2014/main" xmlns="" id="{40C89EC9-B36A-E618-916A-62FF36DEBBF6}"/>
              </a:ext>
            </a:extLst>
          </p:cNvPr>
          <p:cNvPicPr>
            <a:picLocks noChangeAspect="1"/>
          </p:cNvPicPr>
          <p:nvPr/>
        </p:nvPicPr>
        <p:blipFill>
          <a:blip r:embed="rId6"/>
          <a:stretch>
            <a:fillRect/>
          </a:stretch>
        </p:blipFill>
        <p:spPr>
          <a:xfrm rot="21140028">
            <a:off x="15068" y="3562872"/>
            <a:ext cx="2330617" cy="1008775"/>
          </a:xfrm>
          <a:prstGeom prst="rect">
            <a:avLst/>
          </a:prstGeom>
        </p:spPr>
      </p:pic>
      <p:pic>
        <p:nvPicPr>
          <p:cNvPr id="44" name="Immagine 43">
            <a:extLst>
              <a:ext uri="{FF2B5EF4-FFF2-40B4-BE49-F238E27FC236}">
                <a16:creationId xmlns:a16="http://schemas.microsoft.com/office/drawing/2014/main" xmlns="" id="{AF4EA585-F75C-63FB-A7AC-9E0262FA9CEF}"/>
              </a:ext>
            </a:extLst>
          </p:cNvPr>
          <p:cNvPicPr>
            <a:picLocks noChangeAspect="1"/>
          </p:cNvPicPr>
          <p:nvPr/>
        </p:nvPicPr>
        <p:blipFill>
          <a:blip r:embed="rId7"/>
          <a:stretch>
            <a:fillRect/>
          </a:stretch>
        </p:blipFill>
        <p:spPr>
          <a:xfrm>
            <a:off x="931823" y="6064020"/>
            <a:ext cx="607258" cy="693409"/>
          </a:xfrm>
          <a:prstGeom prst="rect">
            <a:avLst/>
          </a:prstGeom>
        </p:spPr>
      </p:pic>
      <p:sp>
        <p:nvSpPr>
          <p:cNvPr id="53" name="CasellaDiTesto 52">
            <a:extLst>
              <a:ext uri="{FF2B5EF4-FFF2-40B4-BE49-F238E27FC236}">
                <a16:creationId xmlns:a16="http://schemas.microsoft.com/office/drawing/2014/main" xmlns="" id="{5A3761DA-5E8D-5D3C-DBBD-3FF6662E5352}"/>
              </a:ext>
            </a:extLst>
          </p:cNvPr>
          <p:cNvSpPr txBox="1"/>
          <p:nvPr/>
        </p:nvSpPr>
        <p:spPr>
          <a:xfrm>
            <a:off x="907805" y="6016172"/>
            <a:ext cx="608047" cy="579646"/>
          </a:xfrm>
          <a:prstGeom prst="rect">
            <a:avLst/>
          </a:prstGeom>
          <a:noFill/>
        </p:spPr>
        <p:txBody>
          <a:bodyPr wrap="square" rtlCol="0">
            <a:spAutoFit/>
          </a:bodyPr>
          <a:lstStyle/>
          <a:p>
            <a:pPr algn="ctr">
              <a:lnSpc>
                <a:spcPts val="1920"/>
              </a:lnSpc>
            </a:pPr>
            <a:endParaRPr lang="it-IT" sz="1600" b="1" dirty="0">
              <a:solidFill>
                <a:srgbClr val="0070C0"/>
              </a:solidFill>
              <a:latin typeface="Arial Black" panose="020B0604020202020204" pitchFamily="34" charset="0"/>
              <a:cs typeface="Arial Black" panose="020B0604020202020204" pitchFamily="34" charset="0"/>
            </a:endParaRPr>
          </a:p>
          <a:p>
            <a:pPr algn="ctr">
              <a:lnSpc>
                <a:spcPts val="1920"/>
              </a:lnSpc>
            </a:pPr>
            <a:r>
              <a:rPr lang="it-IT" sz="1600" i="1" dirty="0" smtClean="0">
                <a:solidFill>
                  <a:schemeClr val="bg1"/>
                </a:solidFill>
                <a:latin typeface="Arial Black" panose="020B0604020202020204" pitchFamily="34" charset="0"/>
                <a:cs typeface="Arial Black" panose="020B0604020202020204" pitchFamily="34" charset="0"/>
              </a:rPr>
              <a:t>12</a:t>
            </a:r>
            <a:endParaRPr lang="it-IT" sz="1600" i="1" dirty="0">
              <a:solidFill>
                <a:schemeClr val="bg1"/>
              </a:solidFill>
              <a:latin typeface="Arial Black" panose="020B0604020202020204" pitchFamily="34" charset="0"/>
              <a:cs typeface="Arial Black" panose="020B0604020202020204" pitchFamily="34" charset="0"/>
            </a:endParaRPr>
          </a:p>
        </p:txBody>
      </p:sp>
      <p:sp>
        <p:nvSpPr>
          <p:cNvPr id="49" name="CuadroTexto 4">
            <a:extLst>
              <a:ext uri="{FF2B5EF4-FFF2-40B4-BE49-F238E27FC236}">
                <a16:creationId xmlns:a16="http://schemas.microsoft.com/office/drawing/2014/main" xmlns="" id="{B1340AB3-C03C-5DF1-E2E7-74B34F0F5A6E}"/>
              </a:ext>
            </a:extLst>
          </p:cNvPr>
          <p:cNvSpPr txBox="1">
            <a:spLocks noChangeArrowheads="1"/>
          </p:cNvSpPr>
          <p:nvPr/>
        </p:nvSpPr>
        <p:spPr bwMode="auto">
          <a:xfrm>
            <a:off x="7480660" y="125355"/>
            <a:ext cx="20714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lnSpc>
                <a:spcPts val="1620"/>
              </a:lnSpc>
            </a:pPr>
            <a:r>
              <a:rPr lang="it-IT" altLang="it-IT" sz="1400" dirty="0" smtClean="0">
                <a:latin typeface="Arial Black" panose="020B0604020202020204" pitchFamily="34" charset="0"/>
              </a:rPr>
              <a:t>A POWER THAT </a:t>
            </a:r>
            <a:r>
              <a:rPr lang="it-IT" altLang="it-IT" sz="1600" dirty="0" smtClean="0">
                <a:latin typeface="Arial Black" panose="020B0604020202020204" pitchFamily="34" charset="0"/>
              </a:rPr>
              <a:t>GIVES YOU</a:t>
            </a:r>
            <a:r>
              <a:rPr lang="it-IT" altLang="it-IT" sz="1400" dirty="0" smtClean="0">
                <a:latin typeface="Arial Black" panose="020B0604020202020204" pitchFamily="34" charset="0"/>
              </a:rPr>
              <a:t> COURAGE</a:t>
            </a:r>
            <a:endParaRPr lang="it-IT" altLang="it-IT" sz="1400" dirty="0">
              <a:latin typeface="Arial Black" panose="020B0604020202020204" pitchFamily="34" charset="0"/>
            </a:endParaRPr>
          </a:p>
        </p:txBody>
      </p:sp>
      <p:sp>
        <p:nvSpPr>
          <p:cNvPr id="56" name="CasellaDiTesto 55">
            <a:extLst>
              <a:ext uri="{FF2B5EF4-FFF2-40B4-BE49-F238E27FC236}">
                <a16:creationId xmlns:a16="http://schemas.microsoft.com/office/drawing/2014/main" xmlns="" id="{ADADEFEF-6B68-5D6A-F8E1-36E41CE73EE9}"/>
              </a:ext>
            </a:extLst>
          </p:cNvPr>
          <p:cNvSpPr txBox="1"/>
          <p:nvPr/>
        </p:nvSpPr>
        <p:spPr>
          <a:xfrm>
            <a:off x="7461186" y="924279"/>
            <a:ext cx="2506116" cy="4401205"/>
          </a:xfrm>
          <a:prstGeom prst="rect">
            <a:avLst/>
          </a:prstGeom>
          <a:noFill/>
        </p:spPr>
        <p:txBody>
          <a:bodyPr wrap="square">
            <a:spAutoFit/>
          </a:bodyPr>
          <a:lstStyle/>
          <a:p>
            <a:pPr algn="ctr">
              <a:lnSpc>
                <a:spcPts val="1180"/>
              </a:lnSpc>
            </a:pPr>
            <a:r>
              <a:rPr lang="it-IT" sz="1100" b="1" i="1" dirty="0" smtClean="0">
                <a:effectLst/>
                <a:latin typeface="Arial Narrow" panose="020B0604020202020204" pitchFamily="34" charset="0"/>
                <a:ea typeface="Calibri" panose="020F0502020204030204" pitchFamily="34" charset="0"/>
                <a:cs typeface="Arial Narrow" panose="020B0604020202020204" pitchFamily="34" charset="0"/>
              </a:rPr>
              <a:t>«</a:t>
            </a:r>
            <a:r>
              <a:rPr lang="it-IT" sz="1100" b="1" i="1" dirty="0" smtClean="0">
                <a:latin typeface="Arial Narrow" panose="020B0604020202020204" pitchFamily="34" charset="0"/>
                <a:ea typeface="Calibri" panose="020F0502020204030204" pitchFamily="34" charset="0"/>
                <a:cs typeface="Arial Narrow" panose="020B0604020202020204" pitchFamily="34" charset="0"/>
              </a:rPr>
              <a:t>During vacation from school, I took advantage of the chance to hang out with some of my friends.</a:t>
            </a:r>
            <a:r>
              <a:rPr lang="it-IT" sz="1100" b="1" i="1" dirty="0" smtClean="0">
                <a:effectLst/>
                <a:latin typeface="Arial Narrow" panose="020B0604020202020204" pitchFamily="34" charset="0"/>
                <a:ea typeface="Calibri" panose="020F0502020204030204" pitchFamily="34" charset="0"/>
                <a:cs typeface="Arial Narrow" panose="020B0604020202020204" pitchFamily="34" charset="0"/>
              </a:rPr>
              <a:t> </a:t>
            </a:r>
            <a:r>
              <a:rPr lang="it-IT" sz="1100" b="1" i="1" dirty="0">
                <a:effectLst/>
                <a:latin typeface="Arial Narrow" panose="020B0604020202020204" pitchFamily="34" charset="0"/>
                <a:ea typeface="Calibri" panose="020F0502020204030204" pitchFamily="34" charset="0"/>
                <a:cs typeface="Arial Narrow" panose="020B0604020202020204" pitchFamily="34" charset="0"/>
              </a:rPr>
              <a:t> </a:t>
            </a:r>
          </a:p>
          <a:p>
            <a:pPr algn="ctr">
              <a:lnSpc>
                <a:spcPts val="1180"/>
              </a:lnSpc>
            </a:pPr>
            <a:endParaRPr lang="it-IT" sz="1100" b="1"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r>
              <a:rPr lang="it-IT" sz="1100" i="1" dirty="0" smtClean="0">
                <a:latin typeface="Arial Narrow" panose="020B0604020202020204" pitchFamily="34" charset="0"/>
                <a:ea typeface="Calibri" panose="020F0502020204030204" pitchFamily="34" charset="0"/>
                <a:cs typeface="Arial Narrow" panose="020B0604020202020204" pitchFamily="34" charset="0"/>
              </a:rPr>
              <a:t>One day one of them showed us all a website that he often looked at on his phone. But as soon as I saw it, I realized it is one that is prohibited to minors</a:t>
            </a:r>
            <a:r>
              <a:rPr lang="it-IT" sz="1100" i="1" dirty="0" smtClean="0">
                <a:effectLst/>
                <a:latin typeface="Arial Narrow" panose="020B0604020202020204" pitchFamily="34" charset="0"/>
                <a:ea typeface="Calibri" panose="020F0502020204030204" pitchFamily="34" charset="0"/>
                <a:cs typeface="Arial Narrow" panose="020B0604020202020204" pitchFamily="34" charset="0"/>
              </a:rPr>
              <a:t>.</a:t>
            </a:r>
            <a:endParaRPr lang="it-IT" sz="1100"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r>
              <a:rPr lang="it-IT" sz="1100" i="1" dirty="0" smtClean="0">
                <a:latin typeface="Arial Narrow" panose="020B0604020202020204" pitchFamily="34" charset="0"/>
                <a:ea typeface="Calibri" panose="020F0502020204030204" pitchFamily="34" charset="0"/>
                <a:cs typeface="Arial Narrow" panose="020B0604020202020204" pitchFamily="34" charset="0"/>
              </a:rPr>
              <a:t>I wanted to find an excuse not to go to that website on my phone, knowing that the others would surely make fun of me if I didn’t.</a:t>
            </a:r>
            <a:endParaRPr lang="it-IT" sz="1100"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endParaRPr lang="it-IT" sz="1100"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r>
              <a:rPr lang="it-IT" sz="1100" b="1" i="1" dirty="0" smtClean="0">
                <a:latin typeface="Arial Narrow" panose="020B0604020202020204" pitchFamily="34" charset="0"/>
                <a:ea typeface="Calibri" panose="020F0502020204030204" pitchFamily="34" charset="0"/>
                <a:cs typeface="Arial Narrow" panose="020B0604020202020204" pitchFamily="34" charset="0"/>
              </a:rPr>
              <a:t>But then I felt an unusual strength inside of me, and I proposed to them:</a:t>
            </a:r>
          </a:p>
          <a:p>
            <a:pPr algn="ctr">
              <a:lnSpc>
                <a:spcPts val="1180"/>
              </a:lnSpc>
            </a:pPr>
            <a:r>
              <a:rPr lang="it-IT" sz="1100" b="1" i="1" dirty="0" smtClean="0">
                <a:latin typeface="Arial Narrow" panose="020B0604020202020204" pitchFamily="34" charset="0"/>
                <a:ea typeface="Calibri" panose="020F0502020204030204" pitchFamily="34" charset="0"/>
                <a:cs typeface="Arial Narrow" panose="020B0604020202020204" pitchFamily="34" charset="0"/>
              </a:rPr>
              <a:t> «Why don’t we go and play basketball with those kids over there?»</a:t>
            </a:r>
            <a:endParaRPr lang="it-IT" sz="1100" b="1"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endParaRPr lang="it-IT" sz="1100" b="1"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r>
              <a:rPr lang="it-IT" sz="1100" i="1" dirty="0" smtClean="0">
                <a:latin typeface="Arial Narrow" panose="020B0604020202020204" pitchFamily="34" charset="0"/>
                <a:ea typeface="Calibri" panose="020F0502020204030204" pitchFamily="34" charset="0"/>
                <a:cs typeface="Arial Narrow" panose="020B0604020202020204" pitchFamily="34" charset="0"/>
              </a:rPr>
              <a:t>To my great surprise, my friends followed me. I think they all understood that it was wasting our time to look at those things on our phones and that it wouldn’t have helped us  enjoy the time we had together.</a:t>
            </a:r>
            <a:r>
              <a:rPr lang="it-IT" sz="1100" i="1" dirty="0">
                <a:effectLst/>
                <a:latin typeface="Arial Narrow" panose="020B0604020202020204" pitchFamily="34" charset="0"/>
                <a:ea typeface="Calibri" panose="020F0502020204030204" pitchFamily="34" charset="0"/>
                <a:cs typeface="Arial Narrow" panose="020B0604020202020204" pitchFamily="34" charset="0"/>
              </a:rPr>
              <a:t/>
            </a:r>
            <a:br>
              <a:rPr lang="it-IT" sz="1100" i="1" dirty="0">
                <a:effectLst/>
                <a:latin typeface="Arial Narrow" panose="020B0604020202020204" pitchFamily="34" charset="0"/>
                <a:ea typeface="Calibri" panose="020F0502020204030204" pitchFamily="34" charset="0"/>
                <a:cs typeface="Arial Narrow" panose="020B0604020202020204" pitchFamily="34" charset="0"/>
              </a:rPr>
            </a:br>
            <a:endParaRPr lang="it-IT" sz="1100" i="1" dirty="0">
              <a:effectLst/>
              <a:latin typeface="Arial Narrow" panose="020B0604020202020204" pitchFamily="34" charset="0"/>
              <a:ea typeface="Calibri" panose="020F0502020204030204" pitchFamily="34" charset="0"/>
              <a:cs typeface="Arial Narrow" panose="020B0604020202020204" pitchFamily="34" charset="0"/>
            </a:endParaRPr>
          </a:p>
          <a:p>
            <a:pPr algn="ctr">
              <a:lnSpc>
                <a:spcPts val="1180"/>
              </a:lnSpc>
            </a:pPr>
            <a:r>
              <a:rPr lang="it-IT" sz="1100" i="1" dirty="0" smtClean="0">
                <a:effectLst/>
                <a:latin typeface="Arial Narrow" panose="020B0604020202020204" pitchFamily="34" charset="0"/>
                <a:ea typeface="Calibri" panose="020F0502020204030204" pitchFamily="34" charset="0"/>
                <a:cs typeface="Arial Narrow" panose="020B0604020202020204" pitchFamily="34" charset="0"/>
              </a:rPr>
              <a:t>In fact, one of them thanked me, in front of the others. He told me:</a:t>
            </a:r>
          </a:p>
          <a:p>
            <a:pPr algn="ctr">
              <a:lnSpc>
                <a:spcPts val="1180"/>
              </a:lnSpc>
            </a:pPr>
            <a:r>
              <a:rPr lang="it-IT" sz="1100" b="1" i="1" dirty="0" smtClean="0">
                <a:effectLst/>
                <a:latin typeface="Arial Narrow" panose="020B0604020202020204" pitchFamily="34" charset="0"/>
                <a:ea typeface="Calibri" panose="020F0502020204030204" pitchFamily="34" charset="0"/>
                <a:cs typeface="Arial Narrow" panose="020B0604020202020204" pitchFamily="34" charset="0"/>
              </a:rPr>
              <a:t>«Thanks, Patrizio! None of us had the courage to take the first step!» </a:t>
            </a:r>
            <a:endParaRPr lang="it-IT" sz="1100" b="1" i="1" dirty="0">
              <a:effectLst/>
              <a:latin typeface="Arial Narrow" panose="020B0604020202020204" pitchFamily="34" charset="0"/>
              <a:ea typeface="Calibri" panose="020F0502020204030204" pitchFamily="34" charset="0"/>
              <a:cs typeface="Arial Narrow" panose="020B0604020202020204" pitchFamily="34" charset="0"/>
            </a:endParaRPr>
          </a:p>
        </p:txBody>
      </p:sp>
      <p:sp>
        <p:nvSpPr>
          <p:cNvPr id="60" name="Rettangolo 59">
            <a:extLst>
              <a:ext uri="{FF2B5EF4-FFF2-40B4-BE49-F238E27FC236}">
                <a16:creationId xmlns:a16="http://schemas.microsoft.com/office/drawing/2014/main" xmlns="" id="{04ECAE36-31DF-D32B-6196-0303C0BF3EE6}"/>
              </a:ext>
            </a:extLst>
          </p:cNvPr>
          <p:cNvSpPr/>
          <p:nvPr/>
        </p:nvSpPr>
        <p:spPr>
          <a:xfrm>
            <a:off x="2484217" y="3003414"/>
            <a:ext cx="2478982" cy="592470"/>
          </a:xfrm>
          <a:prstGeom prst="rect">
            <a:avLst/>
          </a:prstGeom>
        </p:spPr>
        <p:txBody>
          <a:bodyPr wrap="square">
            <a:spAutoFit/>
          </a:bodyPr>
          <a:lstStyle/>
          <a:p>
            <a:pPr algn="ctr">
              <a:lnSpc>
                <a:spcPts val="1280"/>
              </a:lnSpc>
            </a:pPr>
            <a:r>
              <a:rPr lang="it-IT" sz="1200" b="1" i="1" dirty="0" smtClean="0">
                <a:latin typeface="Arial Narrow" panose="020B0604020202020204" pitchFamily="34" charset="0"/>
                <a:cs typeface="Arial Narrow" panose="020B0604020202020204" pitchFamily="34" charset="0"/>
              </a:rPr>
              <a:t>By living the words of the Gospel, </a:t>
            </a:r>
          </a:p>
          <a:p>
            <a:pPr algn="ctr">
              <a:lnSpc>
                <a:spcPts val="1280"/>
              </a:lnSpc>
            </a:pPr>
            <a:r>
              <a:rPr lang="it-IT" sz="1200" b="1" i="1" dirty="0" smtClean="0">
                <a:latin typeface="Arial Narrow" panose="020B0604020202020204" pitchFamily="34" charset="0"/>
                <a:cs typeface="Arial Narrow" panose="020B0604020202020204" pitchFamily="34" charset="0"/>
              </a:rPr>
              <a:t>we will have new energy to give witness to others of our way of life.</a:t>
            </a:r>
            <a:endParaRPr lang="it-IT" sz="1200" b="1" i="1" dirty="0">
              <a:latin typeface="Arial Narrow" panose="020B0604020202020204" pitchFamily="34" charset="0"/>
              <a:cs typeface="Arial Narrow" panose="020B0604020202020204" pitchFamily="34" charset="0"/>
            </a:endParaRPr>
          </a:p>
        </p:txBody>
      </p:sp>
      <p:cxnSp>
        <p:nvCxnSpPr>
          <p:cNvPr id="62" name="Connettore 1 61">
            <a:extLst>
              <a:ext uri="{FF2B5EF4-FFF2-40B4-BE49-F238E27FC236}">
                <a16:creationId xmlns:a16="http://schemas.microsoft.com/office/drawing/2014/main" xmlns="" id="{B4B2EE8B-BB7E-03A2-A3C5-16855D0628A9}"/>
              </a:ext>
            </a:extLst>
          </p:cNvPr>
          <p:cNvCxnSpPr>
            <a:cxnSpLocks/>
          </p:cNvCxnSpPr>
          <p:nvPr/>
        </p:nvCxnSpPr>
        <p:spPr>
          <a:xfrm>
            <a:off x="2667068" y="2732863"/>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63" name="Immagine 62" descr="Immagine che contiene interni, freno a disco, clipart&#10;&#10;Descrizione generata automaticamente">
            <a:extLst>
              <a:ext uri="{FF2B5EF4-FFF2-40B4-BE49-F238E27FC236}">
                <a16:creationId xmlns:a16="http://schemas.microsoft.com/office/drawing/2014/main" xmlns="" id="{7691BADE-3963-53D8-31BC-1D432CB3C8AC}"/>
              </a:ext>
            </a:extLst>
          </p:cNvPr>
          <p:cNvPicPr>
            <a:picLocks noChangeAspect="1"/>
          </p:cNvPicPr>
          <p:nvPr/>
        </p:nvPicPr>
        <p:blipFill rotWithShape="1">
          <a:blip r:embed="rId5"/>
          <a:srcRect l="34754" r="34083"/>
          <a:stretch/>
        </p:blipFill>
        <p:spPr>
          <a:xfrm>
            <a:off x="3431324" y="2476969"/>
            <a:ext cx="584769" cy="520983"/>
          </a:xfrm>
          <a:prstGeom prst="rect">
            <a:avLst/>
          </a:prstGeom>
        </p:spPr>
      </p:pic>
      <p:cxnSp>
        <p:nvCxnSpPr>
          <p:cNvPr id="64" name="Connettore 1 63">
            <a:extLst>
              <a:ext uri="{FF2B5EF4-FFF2-40B4-BE49-F238E27FC236}">
                <a16:creationId xmlns:a16="http://schemas.microsoft.com/office/drawing/2014/main" xmlns="" id="{33A9DE8F-7F8C-8B47-822E-8CDA828DBB73}"/>
              </a:ext>
            </a:extLst>
          </p:cNvPr>
          <p:cNvCxnSpPr>
            <a:cxnSpLocks/>
          </p:cNvCxnSpPr>
          <p:nvPr/>
        </p:nvCxnSpPr>
        <p:spPr>
          <a:xfrm>
            <a:off x="2667068" y="4881880"/>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65" name="Immagine 64" descr="Immagine che contiene interni, freno a disco, clipart&#10;&#10;Descrizione generata automaticamente">
            <a:extLst>
              <a:ext uri="{FF2B5EF4-FFF2-40B4-BE49-F238E27FC236}">
                <a16:creationId xmlns:a16="http://schemas.microsoft.com/office/drawing/2014/main" xmlns="" id="{6D8E146D-E3A7-BB78-9421-8E89E13F493C}"/>
              </a:ext>
            </a:extLst>
          </p:cNvPr>
          <p:cNvPicPr>
            <a:picLocks noChangeAspect="1"/>
          </p:cNvPicPr>
          <p:nvPr/>
        </p:nvPicPr>
        <p:blipFill rotWithShape="1">
          <a:blip r:embed="rId5"/>
          <a:srcRect l="34754" r="34083"/>
          <a:stretch/>
        </p:blipFill>
        <p:spPr>
          <a:xfrm>
            <a:off x="3431324" y="4601895"/>
            <a:ext cx="584769" cy="520983"/>
          </a:xfrm>
          <a:prstGeom prst="rect">
            <a:avLst/>
          </a:prstGeom>
        </p:spPr>
      </p:pic>
      <p:pic>
        <p:nvPicPr>
          <p:cNvPr id="76" name="Immagine 75" descr="Immagine che contiene mappa&#10;&#10;Descrizione generata automaticamente">
            <a:extLst>
              <a:ext uri="{FF2B5EF4-FFF2-40B4-BE49-F238E27FC236}">
                <a16:creationId xmlns:a16="http://schemas.microsoft.com/office/drawing/2014/main" xmlns="" id="{7464B000-F44E-4AB9-218C-A4F15506C7C7}"/>
              </a:ext>
            </a:extLst>
          </p:cNvPr>
          <p:cNvPicPr>
            <a:picLocks noChangeAspect="1"/>
          </p:cNvPicPr>
          <p:nvPr/>
        </p:nvPicPr>
        <p:blipFill>
          <a:blip r:embed="rId8"/>
          <a:stretch>
            <a:fillRect/>
          </a:stretch>
        </p:blipFill>
        <p:spPr>
          <a:xfrm>
            <a:off x="5372005" y="5221445"/>
            <a:ext cx="1697653" cy="1636555"/>
          </a:xfrm>
          <a:prstGeom prst="rect">
            <a:avLst/>
          </a:prstGeom>
        </p:spPr>
      </p:pic>
      <p:pic>
        <p:nvPicPr>
          <p:cNvPr id="78" name="Immagine 77" descr="Immagine che contiene nero, scuro, proiettore&#10;&#10;Descrizione generata automaticamente">
            <a:extLst>
              <a:ext uri="{FF2B5EF4-FFF2-40B4-BE49-F238E27FC236}">
                <a16:creationId xmlns:a16="http://schemas.microsoft.com/office/drawing/2014/main" xmlns="" id="{4DFD7640-D34B-C2AF-E28D-628E3F0D0AFE}"/>
              </a:ext>
            </a:extLst>
          </p:cNvPr>
          <p:cNvPicPr>
            <a:picLocks noChangeAspect="1"/>
          </p:cNvPicPr>
          <p:nvPr/>
        </p:nvPicPr>
        <p:blipFill>
          <a:blip r:embed="rId9"/>
          <a:stretch>
            <a:fillRect/>
          </a:stretch>
        </p:blipFill>
        <p:spPr>
          <a:xfrm>
            <a:off x="5068869" y="2840886"/>
            <a:ext cx="2303924" cy="901913"/>
          </a:xfrm>
          <a:prstGeom prst="rect">
            <a:avLst/>
          </a:prstGeom>
        </p:spPr>
      </p:pic>
      <p:cxnSp>
        <p:nvCxnSpPr>
          <p:cNvPr id="80" name="Connettore 1 79">
            <a:extLst>
              <a:ext uri="{FF2B5EF4-FFF2-40B4-BE49-F238E27FC236}">
                <a16:creationId xmlns:a16="http://schemas.microsoft.com/office/drawing/2014/main" xmlns="" id="{3ECD559B-8D5A-D6F2-FDE2-2C4D80BF4F7C}"/>
              </a:ext>
            </a:extLst>
          </p:cNvPr>
          <p:cNvCxnSpPr>
            <a:cxnSpLocks/>
          </p:cNvCxnSpPr>
          <p:nvPr/>
        </p:nvCxnSpPr>
        <p:spPr>
          <a:xfrm>
            <a:off x="5180812" y="3821319"/>
            <a:ext cx="2030626" cy="0"/>
          </a:xfrm>
          <a:prstGeom prst="line">
            <a:avLst/>
          </a:prstGeom>
          <a:ln w="28575"/>
        </p:spPr>
        <p:style>
          <a:lnRef idx="1">
            <a:schemeClr val="dk1"/>
          </a:lnRef>
          <a:fillRef idx="0">
            <a:schemeClr val="dk1"/>
          </a:fillRef>
          <a:effectRef idx="0">
            <a:schemeClr val="dk1"/>
          </a:effectRef>
          <a:fontRef idx="minor">
            <a:schemeClr val="tx1"/>
          </a:fontRef>
        </p:style>
      </p:cxnSp>
      <p:sp>
        <p:nvSpPr>
          <p:cNvPr id="83" name="CasellaDiTesto 82">
            <a:extLst>
              <a:ext uri="{FF2B5EF4-FFF2-40B4-BE49-F238E27FC236}">
                <a16:creationId xmlns:a16="http://schemas.microsoft.com/office/drawing/2014/main" xmlns="" id="{6AC97BB7-66BD-D454-251B-F64C012B5508}"/>
              </a:ext>
            </a:extLst>
          </p:cNvPr>
          <p:cNvSpPr txBox="1"/>
          <p:nvPr/>
        </p:nvSpPr>
        <p:spPr>
          <a:xfrm>
            <a:off x="2473852" y="1030871"/>
            <a:ext cx="2499712" cy="425758"/>
          </a:xfrm>
          <a:prstGeom prst="rect">
            <a:avLst/>
          </a:prstGeom>
          <a:noFill/>
        </p:spPr>
        <p:txBody>
          <a:bodyPr wrap="square">
            <a:spAutoFit/>
          </a:bodyPr>
          <a:lstStyle/>
          <a:p>
            <a:pPr algn="ctr">
              <a:lnSpc>
                <a:spcPts val="1280"/>
              </a:lnSpc>
            </a:pPr>
            <a:r>
              <a:rPr lang="it-IT" sz="1200" i="1" dirty="0" smtClean="0">
                <a:solidFill>
                  <a:srgbClr val="0070C0"/>
                </a:solidFill>
                <a:latin typeface="Arial Narrow" panose="020B0604020202020204" pitchFamily="34" charset="0"/>
                <a:cs typeface="Arial Narrow" panose="020B0604020202020204" pitchFamily="34" charset="0"/>
              </a:rPr>
              <a:t>Let’s read the Gospel of Luke,</a:t>
            </a:r>
          </a:p>
          <a:p>
            <a:pPr algn="ctr">
              <a:lnSpc>
                <a:spcPts val="1280"/>
              </a:lnSpc>
            </a:pPr>
            <a:r>
              <a:rPr lang="it-IT" sz="1200" i="1" dirty="0" smtClean="0">
                <a:solidFill>
                  <a:srgbClr val="0070C0"/>
                </a:solidFill>
                <a:latin typeface="Arial Narrow" panose="020B0604020202020204" pitchFamily="34" charset="0"/>
                <a:cs typeface="Arial Narrow" panose="020B0604020202020204" pitchFamily="34" charset="0"/>
              </a:rPr>
              <a:t>Chapter 2, verses 1 to 20.</a:t>
            </a:r>
            <a:endParaRPr lang="it-IT" sz="1200" i="1" dirty="0">
              <a:solidFill>
                <a:srgbClr val="0070C0"/>
              </a:solidFill>
              <a:latin typeface="Arial Narrow" panose="020B0604020202020204" pitchFamily="34" charset="0"/>
              <a:cs typeface="Arial Narrow" panose="020B0604020202020204" pitchFamily="34" charset="0"/>
            </a:endParaRPr>
          </a:p>
        </p:txBody>
      </p:sp>
      <p:sp>
        <p:nvSpPr>
          <p:cNvPr id="84" name="Rettangolo 83">
            <a:extLst>
              <a:ext uri="{FF2B5EF4-FFF2-40B4-BE49-F238E27FC236}">
                <a16:creationId xmlns:a16="http://schemas.microsoft.com/office/drawing/2014/main" xmlns="" id="{1A2018CE-35E2-BFCE-D1B6-3B6AB77C52E4}"/>
              </a:ext>
            </a:extLst>
          </p:cNvPr>
          <p:cNvSpPr/>
          <p:nvPr/>
        </p:nvSpPr>
        <p:spPr>
          <a:xfrm>
            <a:off x="2473633" y="6377837"/>
            <a:ext cx="2500150" cy="259045"/>
          </a:xfrm>
          <a:prstGeom prst="rect">
            <a:avLst/>
          </a:prstGeom>
        </p:spPr>
        <p:txBody>
          <a:bodyPr wrap="square">
            <a:spAutoFit/>
          </a:bodyPr>
          <a:lstStyle/>
          <a:p>
            <a:pPr algn="ctr">
              <a:lnSpc>
                <a:spcPts val="1280"/>
              </a:lnSpc>
            </a:pPr>
            <a:r>
              <a:rPr lang="it-IT" sz="1200" i="1" dirty="0">
                <a:latin typeface="Arial Narrow" panose="020B0604020202020204" pitchFamily="34" charset="0"/>
                <a:cs typeface="Arial Narrow" panose="020B0604020202020204" pitchFamily="34" charset="0"/>
              </a:rPr>
              <a:t>( </a:t>
            </a:r>
            <a:r>
              <a:rPr lang="it-IT" sz="1200" i="1" dirty="0" smtClean="0">
                <a:latin typeface="Arial Narrow" panose="020B0604020202020204" pitchFamily="34" charset="0"/>
                <a:cs typeface="Arial Narrow" panose="020B0604020202020204" pitchFamily="34" charset="0"/>
              </a:rPr>
              <a:t>Patrizio’s experience is an example </a:t>
            </a:r>
            <a:r>
              <a:rPr lang="it-IT" sz="1200" i="1" dirty="0">
                <a:latin typeface="Arial Narrow" panose="020B0604020202020204" pitchFamily="34" charset="0"/>
                <a:cs typeface="Arial Narrow" panose="020B0604020202020204" pitchFamily="34" charset="0"/>
              </a:rPr>
              <a:t>)</a:t>
            </a:r>
          </a:p>
        </p:txBody>
      </p:sp>
      <p:sp>
        <p:nvSpPr>
          <p:cNvPr id="85" name="Rettangolo 84">
            <a:extLst>
              <a:ext uri="{FF2B5EF4-FFF2-40B4-BE49-F238E27FC236}">
                <a16:creationId xmlns:a16="http://schemas.microsoft.com/office/drawing/2014/main" xmlns="" id="{E226FA8C-6426-CFA2-C47E-B6124E67F8A3}"/>
              </a:ext>
            </a:extLst>
          </p:cNvPr>
          <p:cNvSpPr/>
          <p:nvPr/>
        </p:nvSpPr>
        <p:spPr>
          <a:xfrm>
            <a:off x="2473633" y="5987689"/>
            <a:ext cx="2500150" cy="425758"/>
          </a:xfrm>
          <a:prstGeom prst="rect">
            <a:avLst/>
          </a:prstGeom>
        </p:spPr>
        <p:txBody>
          <a:bodyPr wrap="square">
            <a:spAutoFit/>
          </a:bodyPr>
          <a:lstStyle/>
          <a:p>
            <a:pPr algn="ctr">
              <a:lnSpc>
                <a:spcPts val="1280"/>
              </a:lnSpc>
            </a:pPr>
            <a:r>
              <a:rPr lang="it-IT" sz="1200" b="1" i="1" dirty="0" smtClean="0">
                <a:latin typeface="Arial Black" panose="020B0604020202020204" pitchFamily="34" charset="0"/>
                <a:cs typeface="Arial Black" panose="020B0604020202020204" pitchFamily="34" charset="0"/>
              </a:rPr>
              <a:t>What would Jesus do if he were in my place?</a:t>
            </a:r>
            <a:endParaRPr lang="it-IT" sz="1200" b="1" i="1" dirty="0">
              <a:latin typeface="Arial Black" panose="020B0604020202020204" pitchFamily="34" charset="0"/>
              <a:cs typeface="Arial Black" panose="020B0604020202020204" pitchFamily="34" charset="0"/>
            </a:endParaRPr>
          </a:p>
        </p:txBody>
      </p:sp>
      <p:cxnSp>
        <p:nvCxnSpPr>
          <p:cNvPr id="86" name="Connettore 1 85">
            <a:extLst>
              <a:ext uri="{FF2B5EF4-FFF2-40B4-BE49-F238E27FC236}">
                <a16:creationId xmlns:a16="http://schemas.microsoft.com/office/drawing/2014/main" xmlns="" id="{5212ECD4-6056-DD3B-30C3-A61FA08C9282}"/>
              </a:ext>
            </a:extLst>
          </p:cNvPr>
          <p:cNvCxnSpPr>
            <a:cxnSpLocks/>
          </p:cNvCxnSpPr>
          <p:nvPr/>
        </p:nvCxnSpPr>
        <p:spPr>
          <a:xfrm>
            <a:off x="5145259" y="1992907"/>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88" name="Immagine 87" descr="Immagine che contiene interni, freno a disco, clipart&#10;&#10;Descrizione generata automaticamente">
            <a:extLst>
              <a:ext uri="{FF2B5EF4-FFF2-40B4-BE49-F238E27FC236}">
                <a16:creationId xmlns:a16="http://schemas.microsoft.com/office/drawing/2014/main" xmlns="" id="{4B65FC75-7AD5-631A-CC32-5C96675A86C7}"/>
              </a:ext>
            </a:extLst>
          </p:cNvPr>
          <p:cNvPicPr>
            <a:picLocks noChangeAspect="1"/>
          </p:cNvPicPr>
          <p:nvPr/>
        </p:nvPicPr>
        <p:blipFill rotWithShape="1">
          <a:blip r:embed="rId5"/>
          <a:srcRect l="34754" r="34083"/>
          <a:stretch/>
        </p:blipFill>
        <p:spPr>
          <a:xfrm>
            <a:off x="5917485" y="1758179"/>
            <a:ext cx="584769" cy="520983"/>
          </a:xfrm>
          <a:prstGeom prst="rect">
            <a:avLst/>
          </a:prstGeom>
        </p:spPr>
      </p:pic>
      <p:cxnSp>
        <p:nvCxnSpPr>
          <p:cNvPr id="89" name="Connettore 1 88">
            <a:extLst>
              <a:ext uri="{FF2B5EF4-FFF2-40B4-BE49-F238E27FC236}">
                <a16:creationId xmlns:a16="http://schemas.microsoft.com/office/drawing/2014/main" xmlns="" id="{C78DF043-A928-E48C-2C83-CE5ADE0D8A5E}"/>
              </a:ext>
            </a:extLst>
          </p:cNvPr>
          <p:cNvCxnSpPr>
            <a:cxnSpLocks/>
          </p:cNvCxnSpPr>
          <p:nvPr/>
        </p:nvCxnSpPr>
        <p:spPr>
          <a:xfrm>
            <a:off x="5164191" y="4067259"/>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90" name="Immagine 89" descr="Immagine che contiene interni, freno a disco, clipart&#10;&#10;Descrizione generata automaticamente">
            <a:extLst>
              <a:ext uri="{FF2B5EF4-FFF2-40B4-BE49-F238E27FC236}">
                <a16:creationId xmlns:a16="http://schemas.microsoft.com/office/drawing/2014/main" xmlns="" id="{36DF9F2C-B4E4-E5BB-528F-9D44726EBADD}"/>
              </a:ext>
            </a:extLst>
          </p:cNvPr>
          <p:cNvPicPr>
            <a:picLocks noChangeAspect="1"/>
          </p:cNvPicPr>
          <p:nvPr/>
        </p:nvPicPr>
        <p:blipFill rotWithShape="1">
          <a:blip r:embed="rId5"/>
          <a:srcRect l="-2252" r="71089"/>
          <a:stretch/>
        </p:blipFill>
        <p:spPr>
          <a:xfrm>
            <a:off x="5934674" y="3812315"/>
            <a:ext cx="572315" cy="509887"/>
          </a:xfrm>
          <a:prstGeom prst="rect">
            <a:avLst/>
          </a:prstGeom>
        </p:spPr>
      </p:pic>
      <p:pic>
        <p:nvPicPr>
          <p:cNvPr id="92" name="Immagine 91">
            <a:extLst>
              <a:ext uri="{FF2B5EF4-FFF2-40B4-BE49-F238E27FC236}">
                <a16:creationId xmlns:a16="http://schemas.microsoft.com/office/drawing/2014/main" xmlns="" id="{A0A24F10-FD1D-9D56-201A-11ED2679113B}"/>
              </a:ext>
            </a:extLst>
          </p:cNvPr>
          <p:cNvPicPr>
            <a:picLocks noChangeAspect="1"/>
          </p:cNvPicPr>
          <p:nvPr/>
        </p:nvPicPr>
        <p:blipFill>
          <a:blip r:embed="rId10"/>
          <a:stretch>
            <a:fillRect/>
          </a:stretch>
        </p:blipFill>
        <p:spPr>
          <a:xfrm rot="20029646">
            <a:off x="9241875" y="198852"/>
            <a:ext cx="620408" cy="620408"/>
          </a:xfrm>
          <a:prstGeom prst="rect">
            <a:avLst/>
          </a:prstGeom>
        </p:spPr>
      </p:pic>
    </p:spTree>
    <p:extLst>
      <p:ext uri="{BB962C8B-B14F-4D97-AF65-F5344CB8AC3E}">
        <p14:creationId xmlns:p14="http://schemas.microsoft.com/office/powerpoint/2010/main" val="118171600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2092</TotalTime>
  <Words>272</Words>
  <Application>Microsoft Office PowerPoint</Application>
  <PresentationFormat>A4 Paper (210x297 mm)</PresentationFormat>
  <Paragraphs>49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Arial</vt:lpstr>
      <vt:lpstr>Arial Black</vt:lpstr>
      <vt:lpstr>Arial Narrow</vt:lpstr>
      <vt:lpstr>Calibri</vt:lpstr>
      <vt:lpstr>Calibri Light</vt:lpstr>
      <vt:lpstr>Tema di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Microsoft account</cp:lastModifiedBy>
  <cp:revision>81</cp:revision>
  <cp:lastPrinted>2022-08-29T20:48:28Z</cp:lastPrinted>
  <dcterms:created xsi:type="dcterms:W3CDTF">2022-04-22T17:03:31Z</dcterms:created>
  <dcterms:modified xsi:type="dcterms:W3CDTF">2022-08-30T22:27:18Z</dcterms:modified>
</cp:coreProperties>
</file>