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D31"/>
    <a:srgbClr val="CB35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97"/>
    <p:restoredTop sz="95890"/>
  </p:normalViewPr>
  <p:slideViewPr>
    <p:cSldViewPr snapToGrid="0" snapToObjects="1" showGuides="1">
      <p:cViewPr varScale="1">
        <p:scale>
          <a:sx n="92" d="100"/>
          <a:sy n="92" d="100"/>
        </p:scale>
        <p:origin x="1182" y="66"/>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30/08/2022</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42913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30/08/2022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30/08/2022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30/08/2022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30/08/2022</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30/08/2022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30/08/2022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centrogen3.rpu@focolare.org"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xmlns="" id="{18CF88E1-F8EA-C6B7-55BD-C63340651873}"/>
              </a:ext>
            </a:extLst>
          </p:cNvPr>
          <p:cNvSpPr/>
          <p:nvPr/>
        </p:nvSpPr>
        <p:spPr>
          <a:xfrm>
            <a:off x="-9521" y="10759"/>
            <a:ext cx="2494288" cy="68885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Rettangolo 9">
            <a:extLst>
              <a:ext uri="{FF2B5EF4-FFF2-40B4-BE49-F238E27FC236}">
                <a16:creationId xmlns:a16="http://schemas.microsoft.com/office/drawing/2014/main" xmlns="" id="{FC3249FB-0435-3776-4BE6-7992093A018E}"/>
              </a:ext>
            </a:extLst>
          </p:cNvPr>
          <p:cNvSpPr/>
          <p:nvPr/>
        </p:nvSpPr>
        <p:spPr>
          <a:xfrm>
            <a:off x="2641496" y="772677"/>
            <a:ext cx="2327113" cy="759182"/>
          </a:xfrm>
          <a:prstGeom prst="rect">
            <a:avLst/>
          </a:prstGeom>
        </p:spPr>
        <p:txBody>
          <a:bodyPr wrap="square">
            <a:spAutoFit/>
          </a:bodyPr>
          <a:lstStyle/>
          <a:p>
            <a:pPr algn="ctr">
              <a:lnSpc>
                <a:spcPts val="1280"/>
              </a:lnSpc>
            </a:pPr>
            <a:r>
              <a:rPr lang="it-IT" sz="1200" b="1" dirty="0" smtClean="0">
                <a:latin typeface="Arial Narrow" panose="020B0604020202020204" pitchFamily="34" charset="0"/>
                <a:cs typeface="Arial Narrow" panose="020B0604020202020204" pitchFamily="34" charset="0"/>
              </a:rPr>
              <a:t>If there is one word that describes the very essence of God REVEALED TO US in Jesus Christ, this word is:</a:t>
            </a:r>
            <a:endParaRPr lang="it-IT" sz="1200" b="1" dirty="0">
              <a:latin typeface="Arial Narrow" panose="020B0604020202020204" pitchFamily="34" charset="0"/>
              <a:cs typeface="Arial Narrow" panose="020B0604020202020204" pitchFamily="34" charset="0"/>
            </a:endParaRPr>
          </a:p>
        </p:txBody>
      </p:sp>
      <p:cxnSp>
        <p:nvCxnSpPr>
          <p:cNvPr id="48" name="Connettore 1 47">
            <a:extLst>
              <a:ext uri="{FF2B5EF4-FFF2-40B4-BE49-F238E27FC236}">
                <a16:creationId xmlns:a16="http://schemas.microsoft.com/office/drawing/2014/main" xmlns="" id="{D4098F01-01BA-6F6C-9163-839274907074}"/>
              </a:ext>
            </a:extLst>
          </p:cNvPr>
          <p:cNvCxnSpPr>
            <a:cxnSpLocks/>
          </p:cNvCxnSpPr>
          <p:nvPr/>
        </p:nvCxnSpPr>
        <p:spPr>
          <a:xfrm>
            <a:off x="2641497" y="3162026"/>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2" name="Connettore 1 51">
            <a:extLst>
              <a:ext uri="{FF2B5EF4-FFF2-40B4-BE49-F238E27FC236}">
                <a16:creationId xmlns:a16="http://schemas.microsoft.com/office/drawing/2014/main" xmlns="" id="{5DA06663-EC43-C716-9223-FDEC8403F4AF}"/>
              </a:ext>
            </a:extLst>
          </p:cNvPr>
          <p:cNvCxnSpPr>
            <a:cxnSpLocks/>
          </p:cNvCxnSpPr>
          <p:nvPr/>
        </p:nvCxnSpPr>
        <p:spPr>
          <a:xfrm>
            <a:off x="2641497" y="32991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xmlns="" id="{38FC1121-B992-7DB6-5808-7C95CA45FD4D}"/>
              </a:ext>
            </a:extLst>
          </p:cNvPr>
          <p:cNvSpPr/>
          <p:nvPr/>
        </p:nvSpPr>
        <p:spPr>
          <a:xfrm>
            <a:off x="4975537" y="15292"/>
            <a:ext cx="2494288"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6">
            <a:extLst>
              <a:ext uri="{FF2B5EF4-FFF2-40B4-BE49-F238E27FC236}">
                <a16:creationId xmlns:a16="http://schemas.microsoft.com/office/drawing/2014/main" xmlns="" id="{E5E71E8A-9EE0-EE49-8EB5-AD5E21376104}"/>
              </a:ext>
            </a:extLst>
          </p:cNvPr>
          <p:cNvPicPr>
            <a:picLocks noChangeAspect="1"/>
          </p:cNvPicPr>
          <p:nvPr/>
        </p:nvPicPr>
        <p:blipFill>
          <a:blip r:embed="rId3"/>
          <a:stretch>
            <a:fillRect/>
          </a:stretch>
        </p:blipFill>
        <p:spPr>
          <a:xfrm>
            <a:off x="215408" y="90462"/>
            <a:ext cx="2000149" cy="2363813"/>
          </a:xfrm>
          <a:prstGeom prst="rect">
            <a:avLst/>
          </a:prstGeom>
        </p:spPr>
      </p:pic>
      <p:sp>
        <p:nvSpPr>
          <p:cNvPr id="8" name="Ovale 7">
            <a:extLst>
              <a:ext uri="{FF2B5EF4-FFF2-40B4-BE49-F238E27FC236}">
                <a16:creationId xmlns:a16="http://schemas.microsoft.com/office/drawing/2014/main" xmlns="" id="{0300C89A-9B86-E14F-B13C-549911089E66}"/>
              </a:ext>
            </a:extLst>
          </p:cNvPr>
          <p:cNvSpPr/>
          <p:nvPr/>
        </p:nvSpPr>
        <p:spPr>
          <a:xfrm>
            <a:off x="741716" y="1685918"/>
            <a:ext cx="947532" cy="947532"/>
          </a:xfrm>
          <a:prstGeom prst="ellipse">
            <a:avLst/>
          </a:prstGeom>
          <a:solidFill>
            <a:schemeClr val="bg1"/>
          </a:solidFill>
          <a:ln w="57150">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a:extLst>
              <a:ext uri="{FF2B5EF4-FFF2-40B4-BE49-F238E27FC236}">
                <a16:creationId xmlns:a16="http://schemas.microsoft.com/office/drawing/2014/main" xmlns="" id="{A8023564-3514-6E49-A589-E60A4A526B1E}"/>
              </a:ext>
            </a:extLst>
          </p:cNvPr>
          <p:cNvSpPr txBox="1"/>
          <p:nvPr/>
        </p:nvSpPr>
        <p:spPr>
          <a:xfrm>
            <a:off x="660001" y="1780030"/>
            <a:ext cx="1080816" cy="823302"/>
          </a:xfrm>
          <a:prstGeom prst="rect">
            <a:avLst/>
          </a:prstGeom>
          <a:noFill/>
        </p:spPr>
        <p:txBody>
          <a:bodyPr wrap="square" rtlCol="0">
            <a:spAutoFit/>
          </a:bodyPr>
          <a:lstStyle/>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WORD</a:t>
            </a:r>
          </a:p>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of </a:t>
            </a:r>
          </a:p>
          <a:p>
            <a:pPr algn="ctr">
              <a:lnSpc>
                <a:spcPts val="1920"/>
              </a:lnSpc>
            </a:pPr>
            <a:r>
              <a:rPr lang="it-IT" b="1" dirty="0">
                <a:solidFill>
                  <a:srgbClr val="0070C0"/>
                </a:solidFill>
                <a:latin typeface="Arial Narrow" panose="020B0604020202020204" pitchFamily="34" charset="0"/>
                <a:cs typeface="Arial Narrow" panose="020B0604020202020204" pitchFamily="34" charset="0"/>
              </a:rPr>
              <a:t>LIFE</a:t>
            </a:r>
          </a:p>
        </p:txBody>
      </p:sp>
      <p:cxnSp>
        <p:nvCxnSpPr>
          <p:cNvPr id="61" name="Connettore 1 60">
            <a:extLst>
              <a:ext uri="{FF2B5EF4-FFF2-40B4-BE49-F238E27FC236}">
                <a16:creationId xmlns:a16="http://schemas.microsoft.com/office/drawing/2014/main" xmlns="" id="{6A3D0DC7-E83B-1643-9CE3-EE602C843717}"/>
              </a:ext>
            </a:extLst>
          </p:cNvPr>
          <p:cNvCxnSpPr>
            <a:cxnSpLocks/>
          </p:cNvCxnSpPr>
          <p:nvPr/>
        </p:nvCxnSpPr>
        <p:spPr>
          <a:xfrm>
            <a:off x="139539" y="2766277"/>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Rettangolo 70">
            <a:extLst>
              <a:ext uri="{FF2B5EF4-FFF2-40B4-BE49-F238E27FC236}">
                <a16:creationId xmlns:a16="http://schemas.microsoft.com/office/drawing/2014/main" xmlns="" id="{AA6444C5-4F1A-05ED-194C-A3948120E641}"/>
              </a:ext>
            </a:extLst>
          </p:cNvPr>
          <p:cNvSpPr/>
          <p:nvPr/>
        </p:nvSpPr>
        <p:spPr>
          <a:xfrm>
            <a:off x="-11690" y="2840065"/>
            <a:ext cx="2474026" cy="892552"/>
          </a:xfrm>
          <a:prstGeom prst="rect">
            <a:avLst/>
          </a:prstGeom>
        </p:spPr>
        <p:txBody>
          <a:bodyPr wrap="square">
            <a:spAutoFit/>
          </a:bodyPr>
          <a:lstStyle/>
          <a:p>
            <a:pPr algn="ctr"/>
            <a:r>
              <a:rPr lang="it-IT" sz="2600" b="1" cap="all" dirty="0" smtClean="0">
                <a:solidFill>
                  <a:schemeClr val="bg1"/>
                </a:solidFill>
                <a:latin typeface="Aachen Std Bold" panose="02040906030706050204" pitchFamily="18" charset="0"/>
              </a:rPr>
              <a:t>LOVE «WITHOUT MEASURE»</a:t>
            </a:r>
            <a:endParaRPr lang="it-IT" sz="2600" cap="all" dirty="0">
              <a:solidFill>
                <a:schemeClr val="bg1"/>
              </a:solidFill>
              <a:latin typeface="Aachen Std Bold" panose="02040906030706050204" pitchFamily="18" charset="0"/>
            </a:endParaRPr>
          </a:p>
        </p:txBody>
      </p:sp>
      <p:sp>
        <p:nvSpPr>
          <p:cNvPr id="87" name="Rettangolo con angoli arrotondati sullo stesso lato 86">
            <a:extLst>
              <a:ext uri="{FF2B5EF4-FFF2-40B4-BE49-F238E27FC236}">
                <a16:creationId xmlns:a16="http://schemas.microsoft.com/office/drawing/2014/main" xmlns="" id="{E15CEC66-48EC-FF9C-2986-71D66EE79D4A}"/>
              </a:ext>
            </a:extLst>
          </p:cNvPr>
          <p:cNvSpPr/>
          <p:nvPr/>
        </p:nvSpPr>
        <p:spPr>
          <a:xfrm rot="286331">
            <a:off x="7620009" y="5693574"/>
            <a:ext cx="2216440" cy="1183832"/>
          </a:xfrm>
          <a:prstGeom prst="round2SameRect">
            <a:avLst/>
          </a:prstGeom>
          <a:solidFill>
            <a:srgbClr val="EE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xmlns="" id="{E1FD2B9C-B333-834F-9AC0-077A6223A3DD}"/>
              </a:ext>
            </a:extLst>
          </p:cNvPr>
          <p:cNvSpPr/>
          <p:nvPr/>
        </p:nvSpPr>
        <p:spPr>
          <a:xfrm>
            <a:off x="7467401" y="6146992"/>
            <a:ext cx="2436328" cy="276999"/>
          </a:xfrm>
          <a:prstGeom prst="rect">
            <a:avLst/>
          </a:prstGeom>
        </p:spPr>
        <p:txBody>
          <a:bodyPr wrap="square">
            <a:spAutoFit/>
          </a:bodyPr>
          <a:lstStyle/>
          <a:p>
            <a:pPr algn="ctr"/>
            <a:r>
              <a:rPr lang="it-IT" sz="1200" b="1" dirty="0">
                <a:solidFill>
                  <a:schemeClr val="bg1"/>
                </a:solidFill>
                <a:latin typeface="Arial Narrow" panose="020B0604020202020204" pitchFamily="34" charset="0"/>
                <a:cs typeface="Arial Narrow" panose="020B0604020202020204" pitchFamily="34" charset="0"/>
                <a:hlinkClick r:id="rId4">
                  <a:extLst>
                    <a:ext uri="{A12FA001-AC4F-418D-AE19-62706E023703}">
                      <ahyp:hlinkClr xmlns:ahyp="http://schemas.microsoft.com/office/drawing/2018/hyperlinkcolor" xmlns="" val="tx"/>
                    </a:ext>
                  </a:extLst>
                </a:hlinkClick>
              </a:rPr>
              <a:t>centrogen3.rpu@focolare.org</a:t>
            </a:r>
            <a:endParaRPr lang="it-IT" sz="1200" b="1" dirty="0">
              <a:solidFill>
                <a:schemeClr val="bg1"/>
              </a:solidFill>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xmlns="" id="{2A80B8F1-A53D-674E-A3D3-99746C50DE66}"/>
              </a:ext>
            </a:extLst>
          </p:cNvPr>
          <p:cNvSpPr/>
          <p:nvPr/>
        </p:nvSpPr>
        <p:spPr>
          <a:xfrm>
            <a:off x="7444449" y="6389632"/>
            <a:ext cx="2482231" cy="369332"/>
          </a:xfrm>
          <a:prstGeom prst="rect">
            <a:avLst/>
          </a:prstGeom>
        </p:spPr>
        <p:txBody>
          <a:bodyPr wrap="square">
            <a:spAutoFit/>
          </a:bodyPr>
          <a:lstStyle/>
          <a:p>
            <a:pPr algn="ctr"/>
            <a:r>
              <a:rPr lang="it-IT" sz="900" dirty="0">
                <a:latin typeface="Arial" panose="020B0604020202020204" pitchFamily="34" charset="0"/>
                <a:cs typeface="Arial" panose="020B0604020202020204" pitchFamily="34" charset="0"/>
              </a:rPr>
              <a:t>Adapted byTeens4Unity from the </a:t>
            </a:r>
          </a:p>
          <a:p>
            <a:pPr algn="ctr"/>
            <a:r>
              <a:rPr lang="it-IT" sz="900" dirty="0">
                <a:latin typeface="Arial" panose="020B0604020202020204" pitchFamily="34" charset="0"/>
                <a:cs typeface="Arial" panose="020B0604020202020204" pitchFamily="34" charset="0"/>
              </a:rPr>
              <a:t>Word of Life written by Letizia Magri</a:t>
            </a:r>
          </a:p>
        </p:txBody>
      </p:sp>
      <p:sp>
        <p:nvSpPr>
          <p:cNvPr id="96" name="Rettangolo 95">
            <a:extLst>
              <a:ext uri="{FF2B5EF4-FFF2-40B4-BE49-F238E27FC236}">
                <a16:creationId xmlns:a16="http://schemas.microsoft.com/office/drawing/2014/main" xmlns="" id="{527C2450-ACF9-6F76-DA8F-722989679931}"/>
              </a:ext>
            </a:extLst>
          </p:cNvPr>
          <p:cNvSpPr/>
          <p:nvPr/>
        </p:nvSpPr>
        <p:spPr>
          <a:xfrm>
            <a:off x="2454712" y="4464882"/>
            <a:ext cx="2500150" cy="913070"/>
          </a:xfrm>
          <a:prstGeom prst="rect">
            <a:avLst/>
          </a:prstGeom>
        </p:spPr>
        <p:txBody>
          <a:bodyPr wrap="square">
            <a:spAutoFit/>
          </a:bodyPr>
          <a:lstStyle/>
          <a:p>
            <a:pPr algn="ctr">
              <a:lnSpc>
                <a:spcPts val="1580"/>
              </a:lnSpc>
            </a:pPr>
            <a:r>
              <a:rPr lang="it-IT" sz="1200" b="1" dirty="0" smtClean="0">
                <a:latin typeface="Arial Narrow" panose="020B0604020202020204" pitchFamily="34" charset="0"/>
                <a:cs typeface="Arial Narrow" panose="020B0604020202020204" pitchFamily="34" charset="0"/>
              </a:rPr>
              <a:t>In the «OUR FATHER»,</a:t>
            </a:r>
            <a:endParaRPr lang="it-IT" sz="1200" b="1" dirty="0">
              <a:latin typeface="Arial Narrow" panose="020B0604020202020204" pitchFamily="34" charset="0"/>
              <a:cs typeface="Arial Narrow" panose="020B0604020202020204" pitchFamily="34" charset="0"/>
            </a:endParaRPr>
          </a:p>
          <a:p>
            <a:pPr algn="ctr">
              <a:lnSpc>
                <a:spcPts val="1580"/>
              </a:lnSpc>
            </a:pPr>
            <a:r>
              <a:rPr lang="it-IT" sz="1200" b="1" dirty="0" smtClean="0">
                <a:latin typeface="Arial Narrow" panose="020B0604020202020204" pitchFamily="34" charset="0"/>
                <a:cs typeface="Arial Narrow" panose="020B0604020202020204" pitchFamily="34" charset="0"/>
              </a:rPr>
              <a:t>Jesus mentions it,</a:t>
            </a:r>
          </a:p>
          <a:p>
            <a:pPr algn="ctr">
              <a:lnSpc>
                <a:spcPts val="1580"/>
              </a:lnSpc>
            </a:pPr>
            <a:r>
              <a:rPr lang="it-IT" sz="1200" b="1" dirty="0" smtClean="0">
                <a:latin typeface="Arial Narrow" panose="020B0604020202020204" pitchFamily="34" charset="0"/>
                <a:cs typeface="Arial Narrow" panose="020B0604020202020204" pitchFamily="34" charset="0"/>
              </a:rPr>
              <a:t> using other words, </a:t>
            </a:r>
          </a:p>
          <a:p>
            <a:pPr algn="ctr">
              <a:lnSpc>
                <a:spcPts val="1580"/>
              </a:lnSpc>
            </a:pPr>
            <a:r>
              <a:rPr lang="it-IT" sz="1200" b="1" dirty="0" smtClean="0">
                <a:latin typeface="Arial Narrow" panose="020B0604020202020204" pitchFamily="34" charset="0"/>
                <a:cs typeface="Arial Narrow" panose="020B0604020202020204" pitchFamily="34" charset="0"/>
              </a:rPr>
              <a:t>but it’s always about mercy. </a:t>
            </a:r>
            <a:endParaRPr lang="it-IT" sz="1200" b="1" dirty="0">
              <a:latin typeface="Arial Narrow" panose="020B0604020202020204" pitchFamily="34" charset="0"/>
              <a:cs typeface="Arial Narrow" panose="020B0604020202020204" pitchFamily="34" charset="0"/>
            </a:endParaRPr>
          </a:p>
        </p:txBody>
      </p:sp>
      <p:sp>
        <p:nvSpPr>
          <p:cNvPr id="41" name="Rettangolo 40">
            <a:extLst>
              <a:ext uri="{FF2B5EF4-FFF2-40B4-BE49-F238E27FC236}">
                <a16:creationId xmlns:a16="http://schemas.microsoft.com/office/drawing/2014/main" xmlns="" id="{B9A4FA4E-5219-07E6-5B0D-3E250396FCBE}"/>
              </a:ext>
            </a:extLst>
          </p:cNvPr>
          <p:cNvSpPr/>
          <p:nvPr/>
        </p:nvSpPr>
        <p:spPr>
          <a:xfrm rot="10800000" flipV="1">
            <a:off x="28108" y="4946932"/>
            <a:ext cx="2478459" cy="830997"/>
          </a:xfrm>
          <a:prstGeom prst="rect">
            <a:avLst/>
          </a:prstGeom>
        </p:spPr>
        <p:txBody>
          <a:bodyPr wrap="square">
            <a:spAutoFit/>
          </a:bodyPr>
          <a:lstStyle/>
          <a:p>
            <a:pPr algn="ctr"/>
            <a:r>
              <a:rPr lang="it-IT" sz="1600" b="1" i="1" cap="all" dirty="0">
                <a:latin typeface="Arial Narrow" panose="020B0604020202020204" pitchFamily="34" charset="0"/>
                <a:cs typeface="Arial Narrow" panose="020B0604020202020204" pitchFamily="34" charset="0"/>
              </a:rPr>
              <a:t>“</a:t>
            </a:r>
            <a:r>
              <a:rPr lang="it-IT" sz="1600" b="1" i="1" cap="all" dirty="0" smtClean="0">
                <a:latin typeface="Arial Narrow" panose="020B0604020202020204" pitchFamily="34" charset="0"/>
                <a:cs typeface="Arial Narrow" panose="020B0604020202020204" pitchFamily="34" charset="0"/>
              </a:rPr>
              <a:t>BLESSED ARE THE MERCIFUL, FOR THEY WILL RECEIVE MERCY.”</a:t>
            </a:r>
            <a:r>
              <a:rPr lang="it-IT" sz="1600" b="1" i="1" cap="all" dirty="0">
                <a:latin typeface="Arial Narrow" panose="020B0604020202020204" pitchFamily="34" charset="0"/>
                <a:cs typeface="Arial Narrow" panose="020B0604020202020204" pitchFamily="34" charset="0"/>
              </a:rPr>
              <a:t> </a:t>
            </a:r>
          </a:p>
        </p:txBody>
      </p:sp>
      <p:pic>
        <p:nvPicPr>
          <p:cNvPr id="42" name="Immagine 41" descr="Immagine che contiene interni, freno a disco, clipart&#10;&#10;Descrizione generata automaticamente">
            <a:extLst>
              <a:ext uri="{FF2B5EF4-FFF2-40B4-BE49-F238E27FC236}">
                <a16:creationId xmlns:a16="http://schemas.microsoft.com/office/drawing/2014/main" xmlns="" id="{C62E6F19-64C8-2888-5945-C2771BE5AD76}"/>
              </a:ext>
            </a:extLst>
          </p:cNvPr>
          <p:cNvPicPr>
            <a:picLocks noChangeAspect="1"/>
          </p:cNvPicPr>
          <p:nvPr/>
        </p:nvPicPr>
        <p:blipFill rotWithShape="1">
          <a:blip r:embed="rId5"/>
          <a:srcRect l="34754" r="34083"/>
          <a:stretch/>
        </p:blipFill>
        <p:spPr>
          <a:xfrm>
            <a:off x="3424824" y="2887609"/>
            <a:ext cx="584769" cy="520983"/>
          </a:xfrm>
          <a:prstGeom prst="rect">
            <a:avLst/>
          </a:prstGeom>
        </p:spPr>
      </p:pic>
      <p:pic>
        <p:nvPicPr>
          <p:cNvPr id="45" name="Immagine 44" descr="Immagine che contiene interni, freno a disco, clipart&#10;&#10;Descrizione generata automaticamente">
            <a:extLst>
              <a:ext uri="{FF2B5EF4-FFF2-40B4-BE49-F238E27FC236}">
                <a16:creationId xmlns:a16="http://schemas.microsoft.com/office/drawing/2014/main" xmlns="" id="{35B04A6D-6D13-AC3C-0979-75F22439B53A}"/>
              </a:ext>
            </a:extLst>
          </p:cNvPr>
          <p:cNvPicPr>
            <a:picLocks noChangeAspect="1"/>
          </p:cNvPicPr>
          <p:nvPr/>
        </p:nvPicPr>
        <p:blipFill rotWithShape="1">
          <a:blip r:embed="rId5"/>
          <a:srcRect l="-2252" r="71089"/>
          <a:stretch/>
        </p:blipFill>
        <p:spPr>
          <a:xfrm>
            <a:off x="3411980" y="74972"/>
            <a:ext cx="572315" cy="509887"/>
          </a:xfrm>
          <a:prstGeom prst="rect">
            <a:avLst/>
          </a:prstGeom>
        </p:spPr>
      </p:pic>
      <p:pic>
        <p:nvPicPr>
          <p:cNvPr id="69" name="Immagine 68">
            <a:extLst>
              <a:ext uri="{FF2B5EF4-FFF2-40B4-BE49-F238E27FC236}">
                <a16:creationId xmlns:a16="http://schemas.microsoft.com/office/drawing/2014/main" xmlns="" id="{1312A9D7-7870-D703-538F-D09405A40196}"/>
              </a:ext>
            </a:extLst>
          </p:cNvPr>
          <p:cNvPicPr>
            <a:picLocks noChangeAspect="1"/>
          </p:cNvPicPr>
          <p:nvPr/>
        </p:nvPicPr>
        <p:blipFill>
          <a:blip r:embed="rId3"/>
          <a:stretch>
            <a:fillRect/>
          </a:stretch>
        </p:blipFill>
        <p:spPr>
          <a:xfrm>
            <a:off x="8416808" y="5551108"/>
            <a:ext cx="556121" cy="657234"/>
          </a:xfrm>
          <a:prstGeom prst="rect">
            <a:avLst/>
          </a:prstGeom>
        </p:spPr>
      </p:pic>
      <p:cxnSp>
        <p:nvCxnSpPr>
          <p:cNvPr id="5" name="Connettore 1 4">
            <a:extLst>
              <a:ext uri="{FF2B5EF4-FFF2-40B4-BE49-F238E27FC236}">
                <a16:creationId xmlns:a16="http://schemas.microsoft.com/office/drawing/2014/main" xmlns="" id="{ED9DF11C-0185-D830-C6FF-A95BDEBC76A1}"/>
              </a:ext>
            </a:extLst>
          </p:cNvPr>
          <p:cNvCxnSpPr>
            <a:cxnSpLocks/>
          </p:cNvCxnSpPr>
          <p:nvPr/>
        </p:nvCxnSpPr>
        <p:spPr>
          <a:xfrm>
            <a:off x="139539" y="6475199"/>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xmlns="" id="{A16ABE8E-1A5F-3EF8-D44A-F0C03D3F81D9}"/>
              </a:ext>
            </a:extLst>
          </p:cNvPr>
          <p:cNvSpPr txBox="1"/>
          <p:nvPr/>
        </p:nvSpPr>
        <p:spPr>
          <a:xfrm>
            <a:off x="-23748" y="6539464"/>
            <a:ext cx="2478460" cy="307777"/>
          </a:xfrm>
          <a:prstGeom prst="rect">
            <a:avLst/>
          </a:prstGeom>
          <a:noFill/>
        </p:spPr>
        <p:txBody>
          <a:bodyPr wrap="square">
            <a:spAutoFit/>
          </a:bodyPr>
          <a:lstStyle/>
          <a:p>
            <a:pPr algn="ctr"/>
            <a:r>
              <a:rPr lang="it-IT" sz="1400" dirty="0"/>
              <a:t>(Mt </a:t>
            </a:r>
            <a:r>
              <a:rPr lang="it-IT" sz="1400" dirty="0" smtClean="0"/>
              <a:t>5:7)</a:t>
            </a:r>
            <a:endParaRPr lang="it-IT" sz="1400" dirty="0">
              <a:solidFill>
                <a:schemeClr val="bg1"/>
              </a:solidFill>
              <a:effectLst/>
              <a:latin typeface="Helvetica" pitchFamily="2" charset="0"/>
            </a:endParaRPr>
          </a:p>
        </p:txBody>
      </p:sp>
      <p:pic>
        <p:nvPicPr>
          <p:cNvPr id="13" name="Immagine 12" descr="Immagine che contiene testo, grafica vettoriale, candelabro, clipart&#10;&#10;Descrizione generata automaticamente">
            <a:extLst>
              <a:ext uri="{FF2B5EF4-FFF2-40B4-BE49-F238E27FC236}">
                <a16:creationId xmlns:a16="http://schemas.microsoft.com/office/drawing/2014/main" xmlns="" id="{921B99C7-5EDB-5947-4697-DB1D953E45C3}"/>
              </a:ext>
            </a:extLst>
          </p:cNvPr>
          <p:cNvPicPr>
            <a:picLocks noChangeAspect="1"/>
          </p:cNvPicPr>
          <p:nvPr/>
        </p:nvPicPr>
        <p:blipFill>
          <a:blip r:embed="rId6"/>
          <a:stretch>
            <a:fillRect/>
          </a:stretch>
        </p:blipFill>
        <p:spPr>
          <a:xfrm>
            <a:off x="933071" y="5904353"/>
            <a:ext cx="608773" cy="485279"/>
          </a:xfrm>
          <a:prstGeom prst="rect">
            <a:avLst/>
          </a:prstGeom>
        </p:spPr>
      </p:pic>
      <p:sp>
        <p:nvSpPr>
          <p:cNvPr id="15" name="Rettangolo 14">
            <a:extLst>
              <a:ext uri="{FF2B5EF4-FFF2-40B4-BE49-F238E27FC236}">
                <a16:creationId xmlns:a16="http://schemas.microsoft.com/office/drawing/2014/main" xmlns="" id="{61150539-8EC8-0060-5BE6-FD067FF17CE9}"/>
              </a:ext>
            </a:extLst>
          </p:cNvPr>
          <p:cNvSpPr/>
          <p:nvPr/>
        </p:nvSpPr>
        <p:spPr>
          <a:xfrm>
            <a:off x="7638228" y="3817300"/>
            <a:ext cx="2161530" cy="1733808"/>
          </a:xfrm>
          <a:prstGeom prst="rect">
            <a:avLst/>
          </a:prstGeom>
        </p:spPr>
        <p:txBody>
          <a:bodyPr wrap="square">
            <a:spAutoFit/>
          </a:bodyPr>
          <a:lstStyle/>
          <a:p>
            <a:pPr algn="ctr">
              <a:lnSpc>
                <a:spcPts val="1580"/>
              </a:lnSpc>
            </a:pPr>
            <a:r>
              <a:rPr lang="it-IT" sz="1200" b="1" dirty="0" smtClean="0">
                <a:latin typeface="Arial Narrow" panose="020B0604020202020204" pitchFamily="34" charset="0"/>
                <a:cs typeface="Arial Narrow" panose="020B0604020202020204" pitchFamily="34" charset="0"/>
              </a:rPr>
              <a:t>Yes! But, above all, loving in this way tends to bring about RECIPROCAL LOVE. This is the final goal of MERCY because without this mutual love, there would only be justice, which creates equality but not BROTHERHOOD.</a:t>
            </a:r>
            <a:endParaRPr lang="it-IT" sz="1200" b="1" dirty="0">
              <a:latin typeface="Arial Narrow" panose="020B0604020202020204" pitchFamily="34" charset="0"/>
              <a:cs typeface="Arial Narrow" panose="020B0604020202020204" pitchFamily="34" charset="0"/>
            </a:endParaRPr>
          </a:p>
        </p:txBody>
      </p:sp>
      <p:cxnSp>
        <p:nvCxnSpPr>
          <p:cNvPr id="25" name="Connettore 1 24">
            <a:extLst>
              <a:ext uri="{FF2B5EF4-FFF2-40B4-BE49-F238E27FC236}">
                <a16:creationId xmlns:a16="http://schemas.microsoft.com/office/drawing/2014/main" xmlns="" id="{C4C5B6C6-6690-99CF-F40A-290299E61151}"/>
              </a:ext>
            </a:extLst>
          </p:cNvPr>
          <p:cNvCxnSpPr>
            <a:cxnSpLocks/>
          </p:cNvCxnSpPr>
          <p:nvPr/>
        </p:nvCxnSpPr>
        <p:spPr>
          <a:xfrm>
            <a:off x="2660568" y="4060327"/>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6" name="Immagine 25" descr="Immagine che contiene interni, freno a disco, clipart&#10;&#10;Descrizione generata automaticamente">
            <a:extLst>
              <a:ext uri="{FF2B5EF4-FFF2-40B4-BE49-F238E27FC236}">
                <a16:creationId xmlns:a16="http://schemas.microsoft.com/office/drawing/2014/main" xmlns="" id="{3FDEFD16-1128-FA1C-BE99-7C91B8424F5E}"/>
              </a:ext>
            </a:extLst>
          </p:cNvPr>
          <p:cNvPicPr>
            <a:picLocks noChangeAspect="1"/>
          </p:cNvPicPr>
          <p:nvPr/>
        </p:nvPicPr>
        <p:blipFill rotWithShape="1">
          <a:blip r:embed="rId5"/>
          <a:srcRect l="-2252" r="71089"/>
          <a:stretch/>
        </p:blipFill>
        <p:spPr>
          <a:xfrm>
            <a:off x="3390811" y="3813985"/>
            <a:ext cx="572315" cy="509887"/>
          </a:xfrm>
          <a:prstGeom prst="rect">
            <a:avLst/>
          </a:prstGeom>
        </p:spPr>
      </p:pic>
      <p:cxnSp>
        <p:nvCxnSpPr>
          <p:cNvPr id="46" name="Connettore 1 45">
            <a:extLst>
              <a:ext uri="{FF2B5EF4-FFF2-40B4-BE49-F238E27FC236}">
                <a16:creationId xmlns:a16="http://schemas.microsoft.com/office/drawing/2014/main" xmlns="" id="{5CD341EC-A291-2DCE-3957-B6916857A342}"/>
              </a:ext>
            </a:extLst>
          </p:cNvPr>
          <p:cNvCxnSpPr>
            <a:cxnSpLocks/>
          </p:cNvCxnSpPr>
          <p:nvPr/>
        </p:nvCxnSpPr>
        <p:spPr>
          <a:xfrm>
            <a:off x="5166041" y="1929854"/>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Rettangolo 13">
            <a:extLst>
              <a:ext uri="{FF2B5EF4-FFF2-40B4-BE49-F238E27FC236}">
                <a16:creationId xmlns:a16="http://schemas.microsoft.com/office/drawing/2014/main" xmlns="" id="{4941762D-6F7C-2BB6-93BE-1CF914F84CD4}"/>
              </a:ext>
            </a:extLst>
          </p:cNvPr>
          <p:cNvSpPr/>
          <p:nvPr/>
        </p:nvSpPr>
        <p:spPr>
          <a:xfrm>
            <a:off x="4976010" y="2332208"/>
            <a:ext cx="2493343" cy="913070"/>
          </a:xfrm>
          <a:prstGeom prst="rect">
            <a:avLst/>
          </a:prstGeom>
        </p:spPr>
        <p:txBody>
          <a:bodyPr wrap="square">
            <a:spAutoFit/>
          </a:bodyPr>
          <a:lstStyle/>
          <a:p>
            <a:pPr algn="ctr">
              <a:lnSpc>
                <a:spcPts val="1580"/>
              </a:lnSpc>
            </a:pPr>
            <a:r>
              <a:rPr lang="it-IT" sz="1200" b="1" dirty="0" smtClean="0">
                <a:latin typeface="Arial Narrow" panose="020B0604020202020204" pitchFamily="34" charset="0"/>
                <a:cs typeface="Arial Narrow" panose="020B0604020202020204" pitchFamily="34" charset="0"/>
              </a:rPr>
              <a:t>MERCY IS THE ULTIMATE,</a:t>
            </a:r>
            <a:endParaRPr lang="it-IT" sz="1200" b="1" dirty="0">
              <a:latin typeface="Arial Narrow" panose="020B0604020202020204" pitchFamily="34" charset="0"/>
              <a:cs typeface="Arial Narrow" panose="020B0604020202020204" pitchFamily="34" charset="0"/>
            </a:endParaRPr>
          </a:p>
          <a:p>
            <a:pPr algn="ctr">
              <a:lnSpc>
                <a:spcPts val="1580"/>
              </a:lnSpc>
            </a:pPr>
            <a:r>
              <a:rPr lang="it-IT" sz="1200" b="1" dirty="0" smtClean="0">
                <a:latin typeface="Arial Narrow" panose="020B0604020202020204" pitchFamily="34" charset="0"/>
                <a:cs typeface="Arial Narrow" panose="020B0604020202020204" pitchFamily="34" charset="0"/>
              </a:rPr>
              <a:t>the greatest expression of love, of charity. Mercy completes love and makes it perfect.</a:t>
            </a:r>
            <a:endParaRPr lang="it-IT" sz="1200" b="1" dirty="0">
              <a:latin typeface="Arial Narrow" panose="020B0604020202020204" pitchFamily="34" charset="0"/>
              <a:cs typeface="Arial Narrow" panose="020B0604020202020204" pitchFamily="34" charset="0"/>
            </a:endParaRPr>
          </a:p>
        </p:txBody>
      </p:sp>
      <p:cxnSp>
        <p:nvCxnSpPr>
          <p:cNvPr id="29" name="Connettore 1 28">
            <a:extLst>
              <a:ext uri="{FF2B5EF4-FFF2-40B4-BE49-F238E27FC236}">
                <a16:creationId xmlns:a16="http://schemas.microsoft.com/office/drawing/2014/main" xmlns="" id="{B7D5CCB4-ADB0-E49B-E518-29C5CEA9A50D}"/>
              </a:ext>
            </a:extLst>
          </p:cNvPr>
          <p:cNvCxnSpPr>
            <a:cxnSpLocks/>
          </p:cNvCxnSpPr>
          <p:nvPr/>
        </p:nvCxnSpPr>
        <p:spPr>
          <a:xfrm>
            <a:off x="7638228" y="183690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xmlns="" id="{0A640A1B-8EE3-552F-227B-41A93187626C}"/>
              </a:ext>
            </a:extLst>
          </p:cNvPr>
          <p:cNvSpPr txBox="1"/>
          <p:nvPr/>
        </p:nvSpPr>
        <p:spPr>
          <a:xfrm>
            <a:off x="4965506" y="608531"/>
            <a:ext cx="2501895" cy="1118255"/>
          </a:xfrm>
          <a:prstGeom prst="rect">
            <a:avLst/>
          </a:prstGeom>
          <a:noFill/>
        </p:spPr>
        <p:txBody>
          <a:bodyPr wrap="square">
            <a:spAutoFit/>
          </a:bodyPr>
          <a:lstStyle/>
          <a:p>
            <a:pPr algn="ctr">
              <a:lnSpc>
                <a:spcPts val="1580"/>
              </a:lnSpc>
            </a:pPr>
            <a:r>
              <a:rPr lang="it-IT" sz="1200" b="1" dirty="0" smtClean="0">
                <a:latin typeface="Arial Narrow" panose="020B0604020202020204" pitchFamily="34" charset="0"/>
                <a:cs typeface="Arial Narrow" panose="020B0604020202020204" pitchFamily="34" charset="0"/>
              </a:rPr>
              <a:t>Everything Jesus taught us is aimed at giving us, with all his love, </a:t>
            </a:r>
          </a:p>
          <a:p>
            <a:pPr algn="ctr">
              <a:lnSpc>
                <a:spcPts val="1580"/>
              </a:lnSpc>
            </a:pPr>
            <a:r>
              <a:rPr lang="it-IT" sz="1200" b="1" dirty="0" smtClean="0">
                <a:latin typeface="Arial Narrow" panose="020B0604020202020204" pitchFamily="34" charset="0"/>
                <a:cs typeface="Arial Narrow" panose="020B0604020202020204" pitchFamily="34" charset="0"/>
              </a:rPr>
              <a:t>THE TOOL WE NEED TO ACHIEVE THE GREATEST POSSIBLE UNITY AMONG US AND WITH GOD.</a:t>
            </a:r>
            <a:endParaRPr lang="it-IT" sz="1200" b="1" cap="all" dirty="0">
              <a:latin typeface="Arial Narrow" panose="020B0604020202020204" pitchFamily="34" charset="0"/>
              <a:cs typeface="Arial Narrow" panose="020B0604020202020204" pitchFamily="34" charset="0"/>
            </a:endParaRPr>
          </a:p>
        </p:txBody>
      </p:sp>
      <p:sp>
        <p:nvSpPr>
          <p:cNvPr id="36" name="CasellaDiTesto 35">
            <a:extLst>
              <a:ext uri="{FF2B5EF4-FFF2-40B4-BE49-F238E27FC236}">
                <a16:creationId xmlns:a16="http://schemas.microsoft.com/office/drawing/2014/main" xmlns="" id="{B6538FD8-D8B1-83FB-118F-48E60CA6208D}"/>
              </a:ext>
            </a:extLst>
          </p:cNvPr>
          <p:cNvSpPr txBox="1"/>
          <p:nvPr/>
        </p:nvSpPr>
        <p:spPr>
          <a:xfrm>
            <a:off x="7523571" y="2101375"/>
            <a:ext cx="2349184" cy="1246495"/>
          </a:xfrm>
          <a:prstGeom prst="rect">
            <a:avLst/>
          </a:prstGeom>
          <a:noFill/>
        </p:spPr>
        <p:txBody>
          <a:bodyPr wrap="square">
            <a:spAutoFit/>
          </a:bodyPr>
          <a:lstStyle/>
          <a:p>
            <a:pPr algn="ctr">
              <a:lnSpc>
                <a:spcPts val="1480"/>
              </a:lnSpc>
            </a:pPr>
            <a:r>
              <a:rPr lang="it-IT" sz="1200" b="1" dirty="0" smtClean="0">
                <a:latin typeface="Arial Narrow" panose="020B0604020202020204" pitchFamily="34" charset="0"/>
                <a:cs typeface="Arial Narrow" panose="020B0604020202020204" pitchFamily="34" charset="0"/>
              </a:rPr>
              <a:t>Therefore, we can say that </a:t>
            </a:r>
          </a:p>
          <a:p>
            <a:pPr algn="ctr">
              <a:lnSpc>
                <a:spcPts val="1480"/>
              </a:lnSpc>
            </a:pPr>
            <a:r>
              <a:rPr lang="it-IT" sz="1200" b="1" dirty="0" smtClean="0">
                <a:latin typeface="Arial Narrow" panose="020B0604020202020204" pitchFamily="34" charset="0"/>
                <a:cs typeface="Arial Narrow" panose="020B0604020202020204" pitchFamily="34" charset="0"/>
              </a:rPr>
              <a:t>MERCY is LOVE that </a:t>
            </a:r>
          </a:p>
          <a:p>
            <a:pPr algn="ctr">
              <a:lnSpc>
                <a:spcPts val="1480"/>
              </a:lnSpc>
            </a:pPr>
            <a:r>
              <a:rPr lang="it-IT" sz="1200" b="1" dirty="0" smtClean="0">
                <a:latin typeface="Arial Black" panose="020B0A04020102020204" pitchFamily="34" charset="0"/>
                <a:cs typeface="Arial Narrow" panose="020B0604020202020204" pitchFamily="34" charset="0"/>
              </a:rPr>
              <a:t>DOES</a:t>
            </a:r>
            <a:r>
              <a:rPr lang="it-IT" sz="1200" b="1" dirty="0" smtClean="0">
                <a:latin typeface="Arial Narrow" panose="020B0604020202020204" pitchFamily="34" charset="0"/>
                <a:cs typeface="Arial Narrow" panose="020B0604020202020204" pitchFamily="34" charset="0"/>
              </a:rPr>
              <a:t> </a:t>
            </a:r>
            <a:r>
              <a:rPr lang="it-IT" sz="1200" b="1" dirty="0" smtClean="0">
                <a:latin typeface="Arial Black" panose="020B0A04020102020204" pitchFamily="34" charset="0"/>
                <a:cs typeface="Arial Narrow" panose="020B0604020202020204" pitchFamily="34" charset="0"/>
              </a:rPr>
              <a:t>NOT MEASURE.</a:t>
            </a:r>
          </a:p>
          <a:p>
            <a:pPr algn="ctr">
              <a:lnSpc>
                <a:spcPts val="1480"/>
              </a:lnSpc>
            </a:pPr>
            <a:r>
              <a:rPr lang="it-IT" sz="1200" b="1" dirty="0" smtClean="0">
                <a:latin typeface="Arial Black" panose="020B0A04020102020204" pitchFamily="34" charset="0"/>
                <a:cs typeface="Arial Narrow" panose="020B0604020202020204" pitchFamily="34" charset="0"/>
              </a:rPr>
              <a:t>IT IS ABUNDANT, </a:t>
            </a:r>
          </a:p>
          <a:p>
            <a:pPr algn="ctr">
              <a:lnSpc>
                <a:spcPts val="1480"/>
              </a:lnSpc>
            </a:pPr>
            <a:r>
              <a:rPr lang="it-IT" sz="1200" b="1" dirty="0" smtClean="0">
                <a:latin typeface="Arial Black" panose="020B0A04020102020204" pitchFamily="34" charset="0"/>
                <a:cs typeface="Arial Narrow" panose="020B0604020202020204" pitchFamily="34" charset="0"/>
              </a:rPr>
              <a:t>DIRECTED TO EVERYONE</a:t>
            </a:r>
          </a:p>
          <a:p>
            <a:pPr algn="ctr">
              <a:lnSpc>
                <a:spcPts val="1480"/>
              </a:lnSpc>
            </a:pPr>
            <a:r>
              <a:rPr lang="it-IT" sz="1200" b="1" dirty="0" smtClean="0">
                <a:latin typeface="Arial Black" panose="020B0A04020102020204" pitchFamily="34" charset="0"/>
                <a:cs typeface="Arial Narrow" panose="020B0604020202020204" pitchFamily="34" charset="0"/>
              </a:rPr>
              <a:t> AND CONCRETE</a:t>
            </a:r>
            <a:r>
              <a:rPr lang="it-IT" sz="1200" b="1" cap="all" dirty="0" smtClean="0">
                <a:latin typeface="Arial Narrow" panose="020B0604020202020204" pitchFamily="34" charset="0"/>
                <a:cs typeface="Arial Narrow" panose="020B0604020202020204" pitchFamily="34" charset="0"/>
              </a:rPr>
              <a:t>.</a:t>
            </a:r>
            <a:endParaRPr lang="it-IT" sz="1200" b="1" cap="all" dirty="0">
              <a:latin typeface="Arial Narrow" panose="020B0604020202020204" pitchFamily="34" charset="0"/>
              <a:cs typeface="Arial Narrow" panose="020B0604020202020204" pitchFamily="34" charset="0"/>
            </a:endParaRPr>
          </a:p>
        </p:txBody>
      </p:sp>
      <p:sp>
        <p:nvSpPr>
          <p:cNvPr id="40" name="CasellaDiTesto 39">
            <a:extLst>
              <a:ext uri="{FF2B5EF4-FFF2-40B4-BE49-F238E27FC236}">
                <a16:creationId xmlns:a16="http://schemas.microsoft.com/office/drawing/2014/main" xmlns="" id="{802C75E1-9FC7-6A97-72E8-F55C1A8A1905}"/>
              </a:ext>
            </a:extLst>
          </p:cNvPr>
          <p:cNvSpPr txBox="1"/>
          <p:nvPr/>
        </p:nvSpPr>
        <p:spPr>
          <a:xfrm>
            <a:off x="4936722" y="3791916"/>
            <a:ext cx="2559461" cy="323165"/>
          </a:xfrm>
          <a:prstGeom prst="rect">
            <a:avLst/>
          </a:prstGeom>
          <a:noFill/>
        </p:spPr>
        <p:txBody>
          <a:bodyPr wrap="square">
            <a:spAutoFit/>
          </a:bodyPr>
          <a:lstStyle/>
          <a:p>
            <a:pPr algn="ctr">
              <a:lnSpc>
                <a:spcPts val="1780"/>
              </a:lnSpc>
            </a:pPr>
            <a:r>
              <a:rPr lang="it-IT" sz="1200" b="1" i="1" dirty="0" smtClean="0">
                <a:latin typeface="Arial Narrow" panose="020B0604020202020204" pitchFamily="34" charset="0"/>
                <a:cs typeface="Arial Narrow" panose="020B0604020202020204" pitchFamily="34" charset="0"/>
              </a:rPr>
              <a:t>How can we live well this Word of Life?</a:t>
            </a:r>
            <a:endParaRPr lang="it-IT" sz="1200" b="1" i="1" dirty="0">
              <a:latin typeface="Arial Narrow" panose="020B0604020202020204" pitchFamily="34" charset="0"/>
              <a:cs typeface="Arial Narrow" panose="020B0604020202020204" pitchFamily="34" charset="0"/>
            </a:endParaRPr>
          </a:p>
        </p:txBody>
      </p:sp>
      <p:sp>
        <p:nvSpPr>
          <p:cNvPr id="47" name="CasellaDiTesto 46">
            <a:extLst>
              <a:ext uri="{FF2B5EF4-FFF2-40B4-BE49-F238E27FC236}">
                <a16:creationId xmlns:a16="http://schemas.microsoft.com/office/drawing/2014/main" xmlns="" id="{1E9F25E5-0C1A-8A73-E4B3-660DDF09500A}"/>
              </a:ext>
            </a:extLst>
          </p:cNvPr>
          <p:cNvSpPr txBox="1"/>
          <p:nvPr/>
        </p:nvSpPr>
        <p:spPr>
          <a:xfrm>
            <a:off x="5001172" y="4562458"/>
            <a:ext cx="2489328" cy="810478"/>
          </a:xfrm>
          <a:prstGeom prst="rect">
            <a:avLst/>
          </a:prstGeom>
          <a:noFill/>
        </p:spPr>
        <p:txBody>
          <a:bodyPr wrap="square">
            <a:spAutoFit/>
          </a:bodyPr>
          <a:lstStyle/>
          <a:p>
            <a:pPr algn="ctr">
              <a:lnSpc>
                <a:spcPts val="1380"/>
              </a:lnSpc>
            </a:pPr>
            <a:r>
              <a:rPr lang="it-IT" sz="1200" b="1" dirty="0">
                <a:latin typeface="Arial Narrow" panose="020B0604020202020204" pitchFamily="34" charset="0"/>
                <a:cs typeface="Arial Narrow" panose="020B0604020202020204" pitchFamily="34" charset="0"/>
              </a:rPr>
              <a:t>By trying to </a:t>
            </a:r>
            <a:r>
              <a:rPr lang="it-IT" sz="1200" b="1" dirty="0" smtClean="0">
                <a:latin typeface="Arial Narrow" panose="020B0604020202020204" pitchFamily="34" charset="0"/>
                <a:cs typeface="Arial Narrow" panose="020B0604020202020204" pitchFamily="34" charset="0"/>
              </a:rPr>
              <a:t>love and </a:t>
            </a:r>
          </a:p>
          <a:p>
            <a:pPr algn="ctr">
              <a:lnSpc>
                <a:spcPts val="1380"/>
              </a:lnSpc>
            </a:pPr>
            <a:r>
              <a:rPr lang="it-IT" sz="1200" b="1" dirty="0" smtClean="0">
                <a:latin typeface="Arial Narrow" panose="020B0604020202020204" pitchFamily="34" charset="0"/>
                <a:cs typeface="Arial Narrow" panose="020B0604020202020204" pitchFamily="34" charset="0"/>
              </a:rPr>
              <a:t>TO BE MERCIFUL </a:t>
            </a:r>
          </a:p>
          <a:p>
            <a:pPr algn="ctr">
              <a:lnSpc>
                <a:spcPts val="1380"/>
              </a:lnSpc>
            </a:pPr>
            <a:r>
              <a:rPr lang="it-IT" sz="1200" b="1" dirty="0" smtClean="0">
                <a:latin typeface="Arial Narrow" panose="020B0604020202020204" pitchFamily="34" charset="0"/>
                <a:cs typeface="Arial Narrow" panose="020B0604020202020204" pitchFamily="34" charset="0"/>
              </a:rPr>
              <a:t>in EVERY RELATIONSHIP </a:t>
            </a:r>
          </a:p>
          <a:p>
            <a:pPr algn="ctr">
              <a:lnSpc>
                <a:spcPts val="1380"/>
              </a:lnSpc>
            </a:pPr>
            <a:r>
              <a:rPr lang="it-IT" sz="1200" b="1" dirty="0" smtClean="0">
                <a:latin typeface="Arial Narrow" panose="020B0604020202020204" pitchFamily="34" charset="0"/>
                <a:cs typeface="Arial Narrow" panose="020B0604020202020204" pitchFamily="34" charset="0"/>
              </a:rPr>
              <a:t>with </a:t>
            </a:r>
            <a:r>
              <a:rPr lang="it-IT" sz="1200" b="1" dirty="0">
                <a:latin typeface="Arial Narrow" panose="020B0604020202020204" pitchFamily="34" charset="0"/>
                <a:cs typeface="Arial Narrow" panose="020B0604020202020204" pitchFamily="34" charset="0"/>
              </a:rPr>
              <a:t>other people.</a:t>
            </a:r>
            <a:endParaRPr lang="it-IT" sz="1200" b="1" cap="all" dirty="0">
              <a:latin typeface="Arial Narrow" panose="020B0604020202020204" pitchFamily="34" charset="0"/>
              <a:cs typeface="Arial Narrow" panose="020B0604020202020204" pitchFamily="34" charset="0"/>
            </a:endParaRPr>
          </a:p>
        </p:txBody>
      </p:sp>
      <p:sp>
        <p:nvSpPr>
          <p:cNvPr id="6" name="Rettangolo 5">
            <a:extLst>
              <a:ext uri="{FF2B5EF4-FFF2-40B4-BE49-F238E27FC236}">
                <a16:creationId xmlns:a16="http://schemas.microsoft.com/office/drawing/2014/main" xmlns="" id="{EA4336F2-5F96-E07F-A28E-9D79A5CC6CC9}"/>
              </a:ext>
            </a:extLst>
          </p:cNvPr>
          <p:cNvSpPr/>
          <p:nvPr/>
        </p:nvSpPr>
        <p:spPr>
          <a:xfrm>
            <a:off x="2548238" y="5344265"/>
            <a:ext cx="2427772" cy="1323439"/>
          </a:xfrm>
          <a:prstGeom prst="rect">
            <a:avLst/>
          </a:prstGeom>
        </p:spPr>
        <p:txBody>
          <a:bodyPr wrap="square">
            <a:spAutoFit/>
          </a:bodyPr>
          <a:lstStyle/>
          <a:p>
            <a:pPr algn="ctr">
              <a:lnSpc>
                <a:spcPts val="1580"/>
              </a:lnSpc>
            </a:pPr>
            <a:r>
              <a:rPr lang="it-IT" sz="1200" b="1" cap="all" dirty="0" smtClean="0">
                <a:solidFill>
                  <a:srgbClr val="0070C0"/>
                </a:solidFill>
                <a:latin typeface="Arial Narrow" panose="020B0604020202020204" pitchFamily="34" charset="0"/>
                <a:cs typeface="Arial Narrow" panose="020B0604020202020204" pitchFamily="34" charset="0"/>
              </a:rPr>
              <a:t>“FORGIVE US OUR DEBTS</a:t>
            </a:r>
            <a:endParaRPr lang="it-IT" sz="1200" b="1" cap="all" dirty="0">
              <a:solidFill>
                <a:srgbClr val="0070C0"/>
              </a:solidFill>
              <a:latin typeface="Arial Narrow" panose="020B0604020202020204" pitchFamily="34" charset="0"/>
              <a:cs typeface="Arial Narrow" panose="020B0604020202020204" pitchFamily="34" charset="0"/>
            </a:endParaRPr>
          </a:p>
          <a:p>
            <a:pPr algn="ctr">
              <a:lnSpc>
                <a:spcPts val="1580"/>
              </a:lnSpc>
            </a:pPr>
            <a:r>
              <a:rPr lang="it-IT" sz="1100" i="1" cap="all" dirty="0">
                <a:solidFill>
                  <a:srgbClr val="0070C0"/>
                </a:solidFill>
                <a:latin typeface="Arial Narrow" panose="020B0604020202020204" pitchFamily="34" charset="0"/>
                <a:cs typeface="Arial Narrow" panose="020B0604020202020204" pitchFamily="34" charset="0"/>
              </a:rPr>
              <a:t>( </a:t>
            </a:r>
            <a:r>
              <a:rPr lang="it-IT" sz="1100" i="1" cap="all" dirty="0" smtClean="0">
                <a:solidFill>
                  <a:srgbClr val="0070C0"/>
                </a:solidFill>
                <a:latin typeface="Arial Narrow" panose="020B0604020202020204" pitchFamily="34" charset="0"/>
                <a:cs typeface="Arial Narrow" panose="020B0604020202020204" pitchFamily="34" charset="0"/>
              </a:rPr>
              <a:t>MEANING OUR FAILURES </a:t>
            </a:r>
          </a:p>
          <a:p>
            <a:pPr algn="ctr">
              <a:lnSpc>
                <a:spcPts val="1580"/>
              </a:lnSpc>
            </a:pPr>
            <a:r>
              <a:rPr lang="it-IT" sz="1100" i="1" cap="all" dirty="0" smtClean="0">
                <a:solidFill>
                  <a:srgbClr val="0070C0"/>
                </a:solidFill>
                <a:latin typeface="Arial Narrow" panose="020B0604020202020204" pitchFamily="34" charset="0"/>
                <a:cs typeface="Arial Narrow" panose="020B0604020202020204" pitchFamily="34" charset="0"/>
              </a:rPr>
              <a:t>TO LOVE OTHER PEOPLE) </a:t>
            </a:r>
            <a:endParaRPr lang="it-IT" sz="1100" i="1" cap="all" dirty="0">
              <a:solidFill>
                <a:srgbClr val="0070C0"/>
              </a:solidFill>
              <a:latin typeface="Arial Narrow" panose="020B0604020202020204" pitchFamily="34" charset="0"/>
              <a:cs typeface="Arial Narrow" panose="020B0604020202020204" pitchFamily="34" charset="0"/>
            </a:endParaRPr>
          </a:p>
          <a:p>
            <a:pPr algn="ctr">
              <a:lnSpc>
                <a:spcPts val="1580"/>
              </a:lnSpc>
            </a:pPr>
            <a:r>
              <a:rPr lang="it-IT" sz="1200" b="1" cap="all" dirty="0" smtClean="0">
                <a:solidFill>
                  <a:srgbClr val="0070C0"/>
                </a:solidFill>
                <a:latin typeface="Arial Narrow" panose="020B0604020202020204" pitchFamily="34" charset="0"/>
                <a:cs typeface="Arial Narrow" panose="020B0604020202020204" pitchFamily="34" charset="0"/>
              </a:rPr>
              <a:t>As we forgive our debTors</a:t>
            </a:r>
            <a:endParaRPr lang="it-IT" sz="1200" b="1" cap="all" dirty="0">
              <a:solidFill>
                <a:srgbClr val="0070C0"/>
              </a:solidFill>
              <a:latin typeface="Arial Narrow" panose="020B0604020202020204" pitchFamily="34" charset="0"/>
              <a:cs typeface="Arial Narrow" panose="020B0604020202020204" pitchFamily="34" charset="0"/>
            </a:endParaRPr>
          </a:p>
          <a:p>
            <a:pPr algn="ctr">
              <a:lnSpc>
                <a:spcPts val="1580"/>
              </a:lnSpc>
            </a:pPr>
            <a:r>
              <a:rPr lang="it-IT" sz="1100" i="1" cap="all" dirty="0" smtClean="0">
                <a:solidFill>
                  <a:srgbClr val="0070C0"/>
                </a:solidFill>
                <a:latin typeface="Arial Narrow" panose="020B0604020202020204" pitchFamily="34" charset="0"/>
                <a:cs typeface="Arial Narrow" panose="020B0604020202020204" pitchFamily="34" charset="0"/>
              </a:rPr>
              <a:t>(in the sense that we too forgive those who hurt us in </a:t>
            </a:r>
            <a:r>
              <a:rPr lang="it-IT" sz="1100" i="1" cap="all" dirty="0">
                <a:solidFill>
                  <a:srgbClr val="0070C0"/>
                </a:solidFill>
                <a:latin typeface="Arial Narrow" panose="020B0604020202020204" pitchFamily="34" charset="0"/>
                <a:cs typeface="Arial Narrow" panose="020B0604020202020204" pitchFamily="34" charset="0"/>
              </a:rPr>
              <a:t>s</a:t>
            </a:r>
            <a:r>
              <a:rPr lang="it-IT" sz="1100" i="1" cap="all" dirty="0" smtClean="0">
                <a:solidFill>
                  <a:srgbClr val="0070C0"/>
                </a:solidFill>
                <a:latin typeface="Arial Narrow" panose="020B0604020202020204" pitchFamily="34" charset="0"/>
                <a:cs typeface="Arial Narrow" panose="020B0604020202020204" pitchFamily="34" charset="0"/>
              </a:rPr>
              <a:t>ome way)</a:t>
            </a:r>
            <a:r>
              <a:rPr lang="it-IT" sz="1100" b="1" i="1" cap="all" dirty="0" smtClean="0">
                <a:solidFill>
                  <a:srgbClr val="0070C0"/>
                </a:solidFill>
                <a:latin typeface="Arial Narrow" panose="020B0604020202020204" pitchFamily="34" charset="0"/>
                <a:cs typeface="Arial Narrow" panose="020B0604020202020204" pitchFamily="34" charset="0"/>
              </a:rPr>
              <a:t>”.</a:t>
            </a:r>
            <a:endParaRPr lang="it-IT" sz="1100" b="1" i="1" cap="all" dirty="0">
              <a:solidFill>
                <a:srgbClr val="0070C0"/>
              </a:solidFill>
              <a:latin typeface="Arial Narrow" panose="020B0604020202020204" pitchFamily="34" charset="0"/>
              <a:cs typeface="Arial Narrow" panose="020B0604020202020204" pitchFamily="34" charset="0"/>
            </a:endParaRPr>
          </a:p>
        </p:txBody>
      </p:sp>
      <p:cxnSp>
        <p:nvCxnSpPr>
          <p:cNvPr id="23" name="Connettore 1 22">
            <a:extLst>
              <a:ext uri="{FF2B5EF4-FFF2-40B4-BE49-F238E27FC236}">
                <a16:creationId xmlns:a16="http://schemas.microsoft.com/office/drawing/2014/main" xmlns="" id="{120A3DAF-9850-9B27-9749-B14B5EA5F6EC}"/>
              </a:ext>
            </a:extLst>
          </p:cNvPr>
          <p:cNvCxnSpPr>
            <a:cxnSpLocks/>
          </p:cNvCxnSpPr>
          <p:nvPr/>
        </p:nvCxnSpPr>
        <p:spPr>
          <a:xfrm>
            <a:off x="5157601" y="3476801"/>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7" name="Immagine 26" descr="Immagine che contiene interni, freno a disco, clipart&#10;&#10;Descrizione generata automaticamente">
            <a:extLst>
              <a:ext uri="{FF2B5EF4-FFF2-40B4-BE49-F238E27FC236}">
                <a16:creationId xmlns:a16="http://schemas.microsoft.com/office/drawing/2014/main" xmlns="" id="{EAD0DE71-3B5E-D29B-2339-B35536AEF88D}"/>
              </a:ext>
            </a:extLst>
          </p:cNvPr>
          <p:cNvPicPr>
            <a:picLocks noChangeAspect="1"/>
          </p:cNvPicPr>
          <p:nvPr/>
        </p:nvPicPr>
        <p:blipFill rotWithShape="1">
          <a:blip r:embed="rId5"/>
          <a:srcRect l="34754" r="34083"/>
          <a:stretch/>
        </p:blipFill>
        <p:spPr>
          <a:xfrm>
            <a:off x="5953451" y="3216309"/>
            <a:ext cx="584769" cy="520983"/>
          </a:xfrm>
          <a:prstGeom prst="rect">
            <a:avLst/>
          </a:prstGeom>
        </p:spPr>
      </p:pic>
      <p:cxnSp>
        <p:nvCxnSpPr>
          <p:cNvPr id="33" name="Connettore 1 32">
            <a:extLst>
              <a:ext uri="{FF2B5EF4-FFF2-40B4-BE49-F238E27FC236}">
                <a16:creationId xmlns:a16="http://schemas.microsoft.com/office/drawing/2014/main" xmlns="" id="{3F966729-CE42-A2CF-02E9-8E6EE47FBFD4}"/>
              </a:ext>
            </a:extLst>
          </p:cNvPr>
          <p:cNvCxnSpPr>
            <a:cxnSpLocks/>
          </p:cNvCxnSpPr>
          <p:nvPr/>
        </p:nvCxnSpPr>
        <p:spPr>
          <a:xfrm>
            <a:off x="5189195" y="4317824"/>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5" name="Immagine 34" descr="Immagine che contiene interni, freno a disco, clipart&#10;&#10;Descrizione generata automaticamente">
            <a:extLst>
              <a:ext uri="{FF2B5EF4-FFF2-40B4-BE49-F238E27FC236}">
                <a16:creationId xmlns:a16="http://schemas.microsoft.com/office/drawing/2014/main" xmlns="" id="{AC0A90AE-9094-854C-F7F5-04B0AE1094A9}"/>
              </a:ext>
            </a:extLst>
          </p:cNvPr>
          <p:cNvPicPr>
            <a:picLocks noChangeAspect="1"/>
          </p:cNvPicPr>
          <p:nvPr/>
        </p:nvPicPr>
        <p:blipFill rotWithShape="1">
          <a:blip r:embed="rId5"/>
          <a:srcRect l="-2252" r="71089"/>
          <a:stretch/>
        </p:blipFill>
        <p:spPr>
          <a:xfrm>
            <a:off x="5959677" y="4091077"/>
            <a:ext cx="572315" cy="509887"/>
          </a:xfrm>
          <a:prstGeom prst="rect">
            <a:avLst/>
          </a:prstGeom>
        </p:spPr>
      </p:pic>
      <p:sp>
        <p:nvSpPr>
          <p:cNvPr id="19" name="CasellaDiTesto 18">
            <a:extLst>
              <a:ext uri="{FF2B5EF4-FFF2-40B4-BE49-F238E27FC236}">
                <a16:creationId xmlns:a16="http://schemas.microsoft.com/office/drawing/2014/main" xmlns="" id="{5C135528-086E-8831-2D14-0B49F0ED8829}"/>
              </a:ext>
            </a:extLst>
          </p:cNvPr>
          <p:cNvSpPr txBox="1"/>
          <p:nvPr/>
        </p:nvSpPr>
        <p:spPr>
          <a:xfrm>
            <a:off x="2449822" y="3503274"/>
            <a:ext cx="2454295" cy="284693"/>
          </a:xfrm>
          <a:prstGeom prst="rect">
            <a:avLst/>
          </a:prstGeom>
          <a:noFill/>
        </p:spPr>
        <p:txBody>
          <a:bodyPr wrap="square">
            <a:spAutoFit/>
          </a:bodyPr>
          <a:lstStyle/>
          <a:p>
            <a:pPr algn="ctr">
              <a:lnSpc>
                <a:spcPts val="1460"/>
              </a:lnSpc>
            </a:pPr>
            <a:r>
              <a:rPr lang="it-IT" sz="1200" b="1" i="1" dirty="0" smtClean="0">
                <a:solidFill>
                  <a:srgbClr val="000000"/>
                </a:solidFill>
                <a:latin typeface="Arial Narrow" panose="020B0604020202020204" pitchFamily="34" charset="0"/>
                <a:cs typeface="Arial Narrow" panose="020B0604020202020204" pitchFamily="34" charset="0"/>
              </a:rPr>
              <a:t>What is mercy</a:t>
            </a:r>
            <a:r>
              <a:rPr lang="it-IT" sz="1200" b="1" i="1" u="none" strike="noStrike" dirty="0" smtClean="0">
                <a:solidFill>
                  <a:srgbClr val="000000"/>
                </a:solidFill>
                <a:effectLst/>
                <a:latin typeface="Arial Narrow" panose="020B0604020202020204" pitchFamily="34" charset="0"/>
                <a:cs typeface="Arial Narrow" panose="020B0604020202020204" pitchFamily="34" charset="0"/>
              </a:rPr>
              <a:t>? What does it mean?</a:t>
            </a:r>
            <a:endParaRPr lang="it-IT" sz="1200" b="1" i="1" dirty="0">
              <a:latin typeface="Arial Narrow" panose="020B0604020202020204" pitchFamily="34" charset="0"/>
              <a:cs typeface="Arial Narrow" panose="020B0604020202020204" pitchFamily="34" charset="0"/>
            </a:endParaRPr>
          </a:p>
        </p:txBody>
      </p:sp>
      <p:pic>
        <p:nvPicPr>
          <p:cNvPr id="21" name="Immagine 20" descr="Immagine che contiene interni, freno a disco, clipart&#10;&#10;Descrizione generata automaticamente">
            <a:extLst>
              <a:ext uri="{FF2B5EF4-FFF2-40B4-BE49-F238E27FC236}">
                <a16:creationId xmlns:a16="http://schemas.microsoft.com/office/drawing/2014/main" xmlns="" id="{E3E299C9-68F4-1456-AC6D-3C199853E4AC}"/>
              </a:ext>
            </a:extLst>
          </p:cNvPr>
          <p:cNvPicPr>
            <a:picLocks noChangeAspect="1"/>
          </p:cNvPicPr>
          <p:nvPr/>
        </p:nvPicPr>
        <p:blipFill rotWithShape="1">
          <a:blip r:embed="rId5"/>
          <a:srcRect l="34754" r="34083"/>
          <a:stretch/>
        </p:blipFill>
        <p:spPr>
          <a:xfrm>
            <a:off x="8402484" y="1597992"/>
            <a:ext cx="584769" cy="520983"/>
          </a:xfrm>
          <a:prstGeom prst="rect">
            <a:avLst/>
          </a:prstGeom>
        </p:spPr>
      </p:pic>
      <p:cxnSp>
        <p:nvCxnSpPr>
          <p:cNvPr id="22" name="Connettore 1 21">
            <a:extLst>
              <a:ext uri="{FF2B5EF4-FFF2-40B4-BE49-F238E27FC236}">
                <a16:creationId xmlns:a16="http://schemas.microsoft.com/office/drawing/2014/main" xmlns="" id="{3A53197C-316B-595C-69F3-F961DBCD655F}"/>
              </a:ext>
            </a:extLst>
          </p:cNvPr>
          <p:cNvCxnSpPr>
            <a:cxnSpLocks/>
          </p:cNvCxnSpPr>
          <p:nvPr/>
        </p:nvCxnSpPr>
        <p:spPr>
          <a:xfrm>
            <a:off x="7686478" y="3541103"/>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4" name="Immagine 23" descr="Immagine che contiene interni, freno a disco, clipart&#10;&#10;Descrizione generata automaticamente">
            <a:extLst>
              <a:ext uri="{FF2B5EF4-FFF2-40B4-BE49-F238E27FC236}">
                <a16:creationId xmlns:a16="http://schemas.microsoft.com/office/drawing/2014/main" xmlns="" id="{DCC1ADA8-65B5-7CDD-F1F5-875887E2E2D5}"/>
              </a:ext>
            </a:extLst>
          </p:cNvPr>
          <p:cNvPicPr>
            <a:picLocks noChangeAspect="1"/>
          </p:cNvPicPr>
          <p:nvPr/>
        </p:nvPicPr>
        <p:blipFill rotWithShape="1">
          <a:blip r:embed="rId5"/>
          <a:srcRect l="-2252" r="71089"/>
          <a:stretch/>
        </p:blipFill>
        <p:spPr>
          <a:xfrm>
            <a:off x="8408711" y="3280020"/>
            <a:ext cx="572315" cy="509887"/>
          </a:xfrm>
          <a:prstGeom prst="rect">
            <a:avLst/>
          </a:prstGeom>
        </p:spPr>
      </p:pic>
      <p:sp>
        <p:nvSpPr>
          <p:cNvPr id="28" name="CasellaDiTesto 27">
            <a:extLst>
              <a:ext uri="{FF2B5EF4-FFF2-40B4-BE49-F238E27FC236}">
                <a16:creationId xmlns:a16="http://schemas.microsoft.com/office/drawing/2014/main" xmlns="" id="{6BF00471-CAD3-D63D-7472-CEAAA6156761}"/>
              </a:ext>
            </a:extLst>
          </p:cNvPr>
          <p:cNvSpPr txBox="1"/>
          <p:nvPr/>
        </p:nvSpPr>
        <p:spPr>
          <a:xfrm>
            <a:off x="2994849" y="2037333"/>
            <a:ext cx="1610404" cy="605294"/>
          </a:xfrm>
          <a:prstGeom prst="rect">
            <a:avLst/>
          </a:prstGeom>
          <a:noFill/>
        </p:spPr>
        <p:txBody>
          <a:bodyPr wrap="square">
            <a:spAutoFit/>
          </a:bodyPr>
          <a:lstStyle/>
          <a:p>
            <a:pPr>
              <a:lnSpc>
                <a:spcPts val="4000"/>
              </a:lnSpc>
            </a:pPr>
            <a:r>
              <a:rPr lang="it-IT" sz="4000" b="1" i="0" u="none" strike="noStrike" cap="all" dirty="0" smtClean="0">
                <a:solidFill>
                  <a:srgbClr val="EE7D31"/>
                </a:solidFill>
                <a:effectLst/>
                <a:latin typeface="Aachen Std Bold" panose="02040906030706050204" pitchFamily="18" charset="0"/>
              </a:rPr>
              <a:t>MerCY</a:t>
            </a:r>
            <a:r>
              <a:rPr lang="it-IT" sz="4000" b="1" i="0" u="none" strike="noStrike" cap="all" dirty="0" smtClean="0">
                <a:solidFill>
                  <a:srgbClr val="FFC000"/>
                </a:solidFill>
                <a:effectLst/>
                <a:latin typeface="Aachen Std Bold" panose="02040906030706050204" pitchFamily="18" charset="0"/>
              </a:rPr>
              <a:t>!</a:t>
            </a:r>
            <a:endParaRPr lang="it-IT" sz="4000" cap="all" dirty="0">
              <a:solidFill>
                <a:srgbClr val="FFC000"/>
              </a:solidFill>
              <a:latin typeface="Aachen Std Bold" panose="02040906030706050204" pitchFamily="18" charset="0"/>
            </a:endParaRPr>
          </a:p>
        </p:txBody>
      </p:sp>
      <p:pic>
        <p:nvPicPr>
          <p:cNvPr id="4" name="Immagine 3" descr="Immagine che contiene testo, dispositivo, calibro&#10;&#10;Descrizione generata automaticamente">
            <a:extLst>
              <a:ext uri="{FF2B5EF4-FFF2-40B4-BE49-F238E27FC236}">
                <a16:creationId xmlns:a16="http://schemas.microsoft.com/office/drawing/2014/main" xmlns="" id="{3FA70299-6380-48FA-5E22-9D1BF19A2293}"/>
              </a:ext>
            </a:extLst>
          </p:cNvPr>
          <p:cNvPicPr>
            <a:picLocks noChangeAspect="1"/>
          </p:cNvPicPr>
          <p:nvPr/>
        </p:nvPicPr>
        <p:blipFill rotWithShape="1">
          <a:blip r:embed="rId7"/>
          <a:srcRect b="21964"/>
          <a:stretch/>
        </p:blipFill>
        <p:spPr>
          <a:xfrm>
            <a:off x="7574607" y="125658"/>
            <a:ext cx="2240523" cy="1420366"/>
          </a:xfrm>
          <a:prstGeom prst="rect">
            <a:avLst/>
          </a:prstGeom>
        </p:spPr>
      </p:pic>
      <p:pic>
        <p:nvPicPr>
          <p:cNvPr id="17" name="Immagine 16">
            <a:extLst>
              <a:ext uri="{FF2B5EF4-FFF2-40B4-BE49-F238E27FC236}">
                <a16:creationId xmlns:a16="http://schemas.microsoft.com/office/drawing/2014/main" xmlns="" id="{103B9A13-31D4-7078-A00C-E206B5DEDCA1}"/>
              </a:ext>
            </a:extLst>
          </p:cNvPr>
          <p:cNvPicPr>
            <a:picLocks noChangeAspect="1"/>
          </p:cNvPicPr>
          <p:nvPr/>
        </p:nvPicPr>
        <p:blipFill>
          <a:blip r:embed="rId8"/>
          <a:stretch>
            <a:fillRect/>
          </a:stretch>
        </p:blipFill>
        <p:spPr>
          <a:xfrm rot="20550238">
            <a:off x="2741796" y="1520642"/>
            <a:ext cx="441112" cy="330552"/>
          </a:xfrm>
          <a:prstGeom prst="rect">
            <a:avLst/>
          </a:prstGeom>
        </p:spPr>
      </p:pic>
      <p:pic>
        <p:nvPicPr>
          <p:cNvPr id="20" name="Immagine 19">
            <a:extLst>
              <a:ext uri="{FF2B5EF4-FFF2-40B4-BE49-F238E27FC236}">
                <a16:creationId xmlns:a16="http://schemas.microsoft.com/office/drawing/2014/main" xmlns="" id="{0BF1E5F4-3E67-EEFE-AA00-67BC5EAAE4EF}"/>
              </a:ext>
            </a:extLst>
          </p:cNvPr>
          <p:cNvPicPr>
            <a:picLocks noChangeAspect="1"/>
          </p:cNvPicPr>
          <p:nvPr/>
        </p:nvPicPr>
        <p:blipFill>
          <a:blip r:embed="rId8"/>
          <a:stretch>
            <a:fillRect/>
          </a:stretch>
        </p:blipFill>
        <p:spPr>
          <a:xfrm rot="739507" flipH="1">
            <a:off x="4356684" y="2665661"/>
            <a:ext cx="441112" cy="330552"/>
          </a:xfrm>
          <a:prstGeom prst="rect">
            <a:avLst/>
          </a:prstGeom>
        </p:spPr>
      </p:pic>
      <p:cxnSp>
        <p:nvCxnSpPr>
          <p:cNvPr id="30" name="Connettore 1 29">
            <a:extLst>
              <a:ext uri="{FF2B5EF4-FFF2-40B4-BE49-F238E27FC236}">
                <a16:creationId xmlns:a16="http://schemas.microsoft.com/office/drawing/2014/main" xmlns="" id="{1C458C4E-4B29-FD25-F1FF-AFE1A54CFA29}"/>
              </a:ext>
            </a:extLst>
          </p:cNvPr>
          <p:cNvCxnSpPr>
            <a:cxnSpLocks/>
          </p:cNvCxnSpPr>
          <p:nvPr/>
        </p:nvCxnSpPr>
        <p:spPr>
          <a:xfrm>
            <a:off x="5166041" y="34540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1" name="Immagine 30" descr="Immagine che contiene interni, freno a disco, clipart&#10;&#10;Descrizione generata automaticamente">
            <a:extLst>
              <a:ext uri="{FF2B5EF4-FFF2-40B4-BE49-F238E27FC236}">
                <a16:creationId xmlns:a16="http://schemas.microsoft.com/office/drawing/2014/main" xmlns="" id="{641DDCFC-8DE2-50EE-36DB-01B5030FE504}"/>
              </a:ext>
            </a:extLst>
          </p:cNvPr>
          <p:cNvPicPr>
            <a:picLocks noChangeAspect="1"/>
          </p:cNvPicPr>
          <p:nvPr/>
        </p:nvPicPr>
        <p:blipFill rotWithShape="1">
          <a:blip r:embed="rId5"/>
          <a:srcRect l="-2252" r="71089"/>
          <a:stretch/>
        </p:blipFill>
        <p:spPr>
          <a:xfrm>
            <a:off x="5936524" y="90462"/>
            <a:ext cx="572315" cy="509887"/>
          </a:xfrm>
          <a:prstGeom prst="rect">
            <a:avLst/>
          </a:prstGeom>
        </p:spPr>
      </p:pic>
      <p:sp>
        <p:nvSpPr>
          <p:cNvPr id="32" name="CasellaDiTesto 31">
            <a:extLst>
              <a:ext uri="{FF2B5EF4-FFF2-40B4-BE49-F238E27FC236}">
                <a16:creationId xmlns:a16="http://schemas.microsoft.com/office/drawing/2014/main" xmlns="" id="{AF76925D-6D2F-D378-B30B-F45091FF9F91}"/>
              </a:ext>
            </a:extLst>
          </p:cNvPr>
          <p:cNvSpPr txBox="1"/>
          <p:nvPr/>
        </p:nvSpPr>
        <p:spPr>
          <a:xfrm>
            <a:off x="4987376" y="5855003"/>
            <a:ext cx="2489328" cy="913070"/>
          </a:xfrm>
          <a:prstGeom prst="rect">
            <a:avLst/>
          </a:prstGeom>
          <a:noFill/>
        </p:spPr>
        <p:txBody>
          <a:bodyPr wrap="square">
            <a:spAutoFit/>
          </a:bodyPr>
          <a:lstStyle/>
          <a:p>
            <a:pPr algn="ctr">
              <a:lnSpc>
                <a:spcPts val="1580"/>
              </a:lnSpc>
            </a:pPr>
            <a:r>
              <a:rPr lang="it-IT" sz="1200" b="1" cap="all" dirty="0" smtClean="0">
                <a:latin typeface="Arial Narrow" panose="020B0604020202020204" pitchFamily="34" charset="0"/>
                <a:cs typeface="Arial Narrow" panose="020B0604020202020204" pitchFamily="34" charset="0"/>
              </a:rPr>
              <a:t>BEING MERCIFUL MEANS TO WELCOME EACH PERSON WE MEET, INCLUDING THE POOREST AND THOSE MOST IN NEED.</a:t>
            </a:r>
            <a:endParaRPr lang="it-IT" sz="1200" b="1" cap="all" dirty="0">
              <a:latin typeface="Arial Narrow" panose="020B0604020202020204" pitchFamily="34" charset="0"/>
              <a:cs typeface="Arial Narrow" panose="020B0604020202020204" pitchFamily="34" charset="0"/>
            </a:endParaRPr>
          </a:p>
        </p:txBody>
      </p:sp>
      <p:cxnSp>
        <p:nvCxnSpPr>
          <p:cNvPr id="34" name="Connettore 1 33">
            <a:extLst>
              <a:ext uri="{FF2B5EF4-FFF2-40B4-BE49-F238E27FC236}">
                <a16:creationId xmlns:a16="http://schemas.microsoft.com/office/drawing/2014/main" xmlns="" id="{5C77DC92-CE88-D15E-2BF3-7BF01F91579A}"/>
              </a:ext>
            </a:extLst>
          </p:cNvPr>
          <p:cNvCxnSpPr>
            <a:cxnSpLocks/>
          </p:cNvCxnSpPr>
          <p:nvPr/>
        </p:nvCxnSpPr>
        <p:spPr>
          <a:xfrm>
            <a:off x="5189195" y="5599208"/>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7" name="Immagine 36" descr="Immagine che contiene interni, freno a disco, clipart&#10;&#10;Descrizione generata automaticamente">
            <a:extLst>
              <a:ext uri="{FF2B5EF4-FFF2-40B4-BE49-F238E27FC236}">
                <a16:creationId xmlns:a16="http://schemas.microsoft.com/office/drawing/2014/main" xmlns="" id="{F870096D-1A24-10E1-A2C8-C8A7DA489F0A}"/>
              </a:ext>
            </a:extLst>
          </p:cNvPr>
          <p:cNvPicPr>
            <a:picLocks noChangeAspect="1"/>
          </p:cNvPicPr>
          <p:nvPr/>
        </p:nvPicPr>
        <p:blipFill rotWithShape="1">
          <a:blip r:embed="rId5"/>
          <a:srcRect l="-2252" r="71089"/>
          <a:stretch/>
        </p:blipFill>
        <p:spPr>
          <a:xfrm>
            <a:off x="5988421" y="5344265"/>
            <a:ext cx="572315" cy="509887"/>
          </a:xfrm>
          <a:prstGeom prst="rect">
            <a:avLst/>
          </a:prstGeom>
        </p:spPr>
      </p:pic>
      <p:pic>
        <p:nvPicPr>
          <p:cNvPr id="39" name="Immagine 38" descr="Immagine che contiene testo, metro da misura&#10;&#10;Descrizione generata automaticamente">
            <a:extLst>
              <a:ext uri="{FF2B5EF4-FFF2-40B4-BE49-F238E27FC236}">
                <a16:creationId xmlns:a16="http://schemas.microsoft.com/office/drawing/2014/main" xmlns="" id="{A7752BDE-3FC6-B8C6-3EE0-3F386CEA0283}"/>
              </a:ext>
            </a:extLst>
          </p:cNvPr>
          <p:cNvPicPr>
            <a:picLocks noChangeAspect="1"/>
          </p:cNvPicPr>
          <p:nvPr/>
        </p:nvPicPr>
        <p:blipFill>
          <a:blip r:embed="rId9"/>
          <a:stretch>
            <a:fillRect/>
          </a:stretch>
        </p:blipFill>
        <p:spPr>
          <a:xfrm rot="384047">
            <a:off x="-457129" y="3905976"/>
            <a:ext cx="2276999" cy="665103"/>
          </a:xfrm>
          <a:prstGeom prst="rect">
            <a:avLst/>
          </a:prstGeom>
        </p:spPr>
      </p:pic>
      <p:cxnSp>
        <p:nvCxnSpPr>
          <p:cNvPr id="57" name="Connettore 1 56">
            <a:extLst>
              <a:ext uri="{FF2B5EF4-FFF2-40B4-BE49-F238E27FC236}">
                <a16:creationId xmlns:a16="http://schemas.microsoft.com/office/drawing/2014/main" xmlns="" id="{96DFB2EB-29EB-CF75-6F4B-092C5CA3581D}"/>
              </a:ext>
            </a:extLst>
          </p:cNvPr>
          <p:cNvCxnSpPr>
            <a:cxnSpLocks/>
          </p:cNvCxnSpPr>
          <p:nvPr/>
        </p:nvCxnSpPr>
        <p:spPr>
          <a:xfrm>
            <a:off x="124466" y="4649504"/>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Ovale 57">
            <a:extLst>
              <a:ext uri="{FF2B5EF4-FFF2-40B4-BE49-F238E27FC236}">
                <a16:creationId xmlns:a16="http://schemas.microsoft.com/office/drawing/2014/main" xmlns="" id="{46363561-10F9-35C3-6F36-9B2219905209}"/>
              </a:ext>
            </a:extLst>
          </p:cNvPr>
          <p:cNvSpPr/>
          <p:nvPr/>
        </p:nvSpPr>
        <p:spPr>
          <a:xfrm>
            <a:off x="1828800" y="4422284"/>
            <a:ext cx="467434" cy="4674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CasellaDiTesto 52">
            <a:extLst>
              <a:ext uri="{FF2B5EF4-FFF2-40B4-BE49-F238E27FC236}">
                <a16:creationId xmlns:a16="http://schemas.microsoft.com/office/drawing/2014/main" xmlns="" id="{5A3761DA-5E8D-5D3C-DBBD-3FF6662E5352}"/>
              </a:ext>
            </a:extLst>
          </p:cNvPr>
          <p:cNvSpPr txBox="1"/>
          <p:nvPr/>
        </p:nvSpPr>
        <p:spPr>
          <a:xfrm>
            <a:off x="1720980" y="4496550"/>
            <a:ext cx="672819" cy="335989"/>
          </a:xfrm>
          <a:prstGeom prst="rect">
            <a:avLst/>
          </a:prstGeom>
          <a:noFill/>
        </p:spPr>
        <p:txBody>
          <a:bodyPr wrap="square" rtlCol="0">
            <a:spAutoFit/>
          </a:bodyPr>
          <a:lstStyle/>
          <a:p>
            <a:pPr algn="ctr">
              <a:lnSpc>
                <a:spcPts val="1920"/>
              </a:lnSpc>
            </a:pPr>
            <a:r>
              <a:rPr lang="it-IT" i="1" dirty="0">
                <a:solidFill>
                  <a:srgbClr val="EE7D31"/>
                </a:solidFill>
                <a:latin typeface="Arial Black" panose="020B0604020202020204" pitchFamily="34" charset="0"/>
                <a:cs typeface="Arial Black" panose="020B0604020202020204" pitchFamily="34" charset="0"/>
              </a:rPr>
              <a:t>11</a:t>
            </a:r>
          </a:p>
        </p:txBody>
      </p:sp>
      <p:pic>
        <p:nvPicPr>
          <p:cNvPr id="59" name="Immagine 58" descr="Immagine che contiene interni, freno a disco, clipart&#10;&#10;Descrizione generata automaticamente">
            <a:extLst>
              <a:ext uri="{FF2B5EF4-FFF2-40B4-BE49-F238E27FC236}">
                <a16:creationId xmlns:a16="http://schemas.microsoft.com/office/drawing/2014/main" xmlns="" id="{69322695-0F86-39C6-5504-EFA91E5A4632}"/>
              </a:ext>
            </a:extLst>
          </p:cNvPr>
          <p:cNvPicPr>
            <a:picLocks noChangeAspect="1"/>
          </p:cNvPicPr>
          <p:nvPr/>
        </p:nvPicPr>
        <p:blipFill rotWithShape="1">
          <a:blip r:embed="rId5"/>
          <a:srcRect l="-2252" r="71089"/>
          <a:stretch/>
        </p:blipFill>
        <p:spPr>
          <a:xfrm>
            <a:off x="5930297" y="1676449"/>
            <a:ext cx="572315" cy="509887"/>
          </a:xfrm>
          <a:prstGeom prst="rect">
            <a:avLst/>
          </a:prstGeom>
        </p:spPr>
      </p:pic>
    </p:spTree>
    <p:extLst>
      <p:ext uri="{BB962C8B-B14F-4D97-AF65-F5344CB8AC3E}">
        <p14:creationId xmlns:p14="http://schemas.microsoft.com/office/powerpoint/2010/main" val="118171600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5724</TotalTime>
  <Words>294</Words>
  <Application>Microsoft Office PowerPoint</Application>
  <PresentationFormat>A4 Paper (210x297 mm)</PresentationFormat>
  <Paragraphs>40</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Aachen Std Bold</vt:lpstr>
      <vt:lpstr>Arial</vt:lpstr>
      <vt:lpstr>Arial Black</vt:lpstr>
      <vt:lpstr>Arial Narrow</vt:lpstr>
      <vt:lpstr>Calibri</vt:lpstr>
      <vt:lpstr>Calibri Light</vt:lpstr>
      <vt:lpstr>Helvetica</vt:lpstr>
      <vt:lpstr>Tema di Office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Microsoft account</cp:lastModifiedBy>
  <cp:revision>67</cp:revision>
  <cp:lastPrinted>2022-08-29T20:39:01Z</cp:lastPrinted>
  <dcterms:created xsi:type="dcterms:W3CDTF">2022-04-22T17:03:31Z</dcterms:created>
  <dcterms:modified xsi:type="dcterms:W3CDTF">2022-08-30T22:25:00Z</dcterms:modified>
</cp:coreProperties>
</file>