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
  </p:notesMasterIdLst>
  <p:sldIdLst>
    <p:sldId id="258" r:id="rId2"/>
  </p:sldIdLst>
  <p:sldSz cx="9906000" cy="6858000" type="A4"/>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E7D3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6457"/>
    <p:restoredTop sz="95890"/>
  </p:normalViewPr>
  <p:slideViewPr>
    <p:cSldViewPr snapToGrid="0" snapToObjects="1" showGuides="1">
      <p:cViewPr varScale="1">
        <p:scale>
          <a:sx n="82" d="100"/>
          <a:sy n="82" d="100"/>
        </p:scale>
        <p:origin x="1786"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962400" cy="344091"/>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5179484" y="0"/>
            <a:ext cx="3962400" cy="344091"/>
          </a:xfrm>
          <a:prstGeom prst="rect">
            <a:avLst/>
          </a:prstGeom>
        </p:spPr>
        <p:txBody>
          <a:bodyPr vert="horz" lIns="91440" tIns="45720" rIns="91440" bIns="45720" rtlCol="0"/>
          <a:lstStyle>
            <a:lvl1pPr algn="r">
              <a:defRPr sz="1200"/>
            </a:lvl1pPr>
          </a:lstStyle>
          <a:p>
            <a:fld id="{2D31584E-B3B2-5E42-86B5-E1BC5A86B17C}" type="datetimeFigureOut">
              <a:rPr lang="it-IT" smtClean="0"/>
              <a:t>24/08/2022</a:t>
            </a:fld>
            <a:endParaRPr lang="it-IT"/>
          </a:p>
        </p:txBody>
      </p:sp>
      <p:sp>
        <p:nvSpPr>
          <p:cNvPr id="4" name="Segnaposto immagine diapositiva 3"/>
          <p:cNvSpPr>
            <a:spLocks noGrp="1" noRot="1" noChangeAspect="1"/>
          </p:cNvSpPr>
          <p:nvPr>
            <p:ph type="sldImg" idx="2"/>
          </p:nvPr>
        </p:nvSpPr>
        <p:spPr>
          <a:xfrm>
            <a:off x="2900363" y="857250"/>
            <a:ext cx="3343275" cy="2314575"/>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914400" y="3300412"/>
            <a:ext cx="7315200" cy="2700338"/>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6513910"/>
            <a:ext cx="3962400" cy="34409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5179484" y="6513910"/>
            <a:ext cx="3962400" cy="344090"/>
          </a:xfrm>
          <a:prstGeom prst="rect">
            <a:avLst/>
          </a:prstGeom>
        </p:spPr>
        <p:txBody>
          <a:bodyPr vert="horz" lIns="91440" tIns="45720" rIns="91440" bIns="45720" rtlCol="0" anchor="b"/>
          <a:lstStyle>
            <a:lvl1pPr algn="r">
              <a:defRPr sz="1200"/>
            </a:lvl1pPr>
          </a:lstStyle>
          <a:p>
            <a:fld id="{DC43258C-6AA6-5E40-8A86-2BB46BF030B8}" type="slidenum">
              <a:rPr lang="it-IT" smtClean="0"/>
              <a:t>‹N›</a:t>
            </a:fld>
            <a:endParaRPr lang="it-IT"/>
          </a:p>
        </p:txBody>
      </p:sp>
    </p:spTree>
    <p:extLst>
      <p:ext uri="{BB962C8B-B14F-4D97-AF65-F5344CB8AC3E}">
        <p14:creationId xmlns:p14="http://schemas.microsoft.com/office/powerpoint/2010/main" val="3337272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2502AF9E-63C1-0F4E-8EDA-72584D178BA0}" type="slidenum">
              <a:rPr lang="it-IT" smtClean="0"/>
              <a:t>1</a:t>
            </a:fld>
            <a:endParaRPr lang="it-IT"/>
          </a:p>
        </p:txBody>
      </p:sp>
    </p:spTree>
    <p:extLst>
      <p:ext uri="{BB962C8B-B14F-4D97-AF65-F5344CB8AC3E}">
        <p14:creationId xmlns:p14="http://schemas.microsoft.com/office/powerpoint/2010/main" val="4291364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it-IT"/>
              <a:t>Fare clic per modificare lo stile del titolo dello schema</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7F4A47C9-D0A8-6344-A83F-B26B6E9DF3B8}" type="datetimeFigureOut">
              <a:rPr lang="it-IT" smtClean="0"/>
              <a:t>24/08/2022</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C0B3747B-26EE-1D49-9FEA-9C7577A4F526}" type="slidenum">
              <a:rPr lang="it-IT" smtClean="0"/>
              <a:t>‹N›</a:t>
            </a:fld>
            <a:endParaRPr lang="it-IT"/>
          </a:p>
        </p:txBody>
      </p:sp>
    </p:spTree>
    <p:extLst>
      <p:ext uri="{BB962C8B-B14F-4D97-AF65-F5344CB8AC3E}">
        <p14:creationId xmlns:p14="http://schemas.microsoft.com/office/powerpoint/2010/main" val="140536300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it-IT"/>
              <a:t>Fare clic per modificare lo stile del titolo dello schema</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4A47C9-D0A8-6344-A83F-B26B6E9DF3B8}" type="datetimeFigureOut">
              <a:rPr lang="it-IT" smtClean="0"/>
              <a:t>24/08/2022</a:t>
            </a:fld>
            <a:endParaRPr lang="it-IT"/>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B3747B-26EE-1D49-9FEA-9C7577A4F526}" type="slidenum">
              <a:rPr lang="it-IT" smtClean="0"/>
              <a:t>‹N›</a:t>
            </a:fld>
            <a:endParaRPr lang="it-IT"/>
          </a:p>
        </p:txBody>
      </p:sp>
    </p:spTree>
    <p:extLst>
      <p:ext uri="{BB962C8B-B14F-4D97-AF65-F5344CB8AC3E}">
        <p14:creationId xmlns:p14="http://schemas.microsoft.com/office/powerpoint/2010/main" val="2119997099"/>
      </p:ext>
    </p:extLst>
  </p:cSld>
  <p:clrMap bg1="lt1" tx1="dk1" bg2="lt2" tx2="dk2" accent1="accent1" accent2="accent2" accent3="accent3" accent4="accent4" accent5="accent5" accent6="accent6" hlink="hlink" folHlink="folHlink"/>
  <p:sldLayoutIdLst>
    <p:sldLayoutId id="214748366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11" Type="http://schemas.openxmlformats.org/officeDocument/2006/relationships/image" Target="../media/image8.png"/><Relationship Id="rId5" Type="http://schemas.openxmlformats.org/officeDocument/2006/relationships/hyperlink" Target="mailto:centrogen3.rpu@focolare.org" TargetMode="External"/><Relationship Id="rId10" Type="http://schemas.openxmlformats.org/officeDocument/2006/relationships/image" Target="../media/image7.png"/><Relationship Id="rId4" Type="http://schemas.openxmlformats.org/officeDocument/2006/relationships/image" Target="../media/image2.png"/><Relationship Id="rId9"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a16="http://schemas.microsoft.com/office/drawing/2014/main" id="{A7C8DE5D-ACE5-0517-336A-9AA95A5BB311}"/>
              </a:ext>
            </a:extLst>
          </p:cNvPr>
          <p:cNvPicPr>
            <a:picLocks noChangeAspect="1"/>
          </p:cNvPicPr>
          <p:nvPr/>
        </p:nvPicPr>
        <p:blipFill rotWithShape="1">
          <a:blip r:embed="rId3"/>
          <a:srcRect l="47" r="48627"/>
          <a:stretch/>
        </p:blipFill>
        <p:spPr>
          <a:xfrm>
            <a:off x="-27705" y="-17053"/>
            <a:ext cx="2494288" cy="3449366"/>
          </a:xfrm>
          <a:prstGeom prst="rect">
            <a:avLst/>
          </a:prstGeom>
        </p:spPr>
      </p:pic>
      <p:sp>
        <p:nvSpPr>
          <p:cNvPr id="10" name="Rettangolo 9">
            <a:extLst>
              <a:ext uri="{FF2B5EF4-FFF2-40B4-BE49-F238E27FC236}">
                <a16:creationId xmlns:a16="http://schemas.microsoft.com/office/drawing/2014/main" id="{FC3249FB-0435-3776-4BE6-7992093A018E}"/>
              </a:ext>
            </a:extLst>
          </p:cNvPr>
          <p:cNvSpPr/>
          <p:nvPr/>
        </p:nvSpPr>
        <p:spPr>
          <a:xfrm>
            <a:off x="2441354" y="607094"/>
            <a:ext cx="2480576" cy="2785378"/>
          </a:xfrm>
          <a:prstGeom prst="rect">
            <a:avLst/>
          </a:prstGeom>
        </p:spPr>
        <p:txBody>
          <a:bodyPr wrap="square">
            <a:spAutoFit/>
          </a:bodyPr>
          <a:lstStyle/>
          <a:p>
            <a:pPr algn="ctr">
              <a:lnSpc>
                <a:spcPts val="1480"/>
              </a:lnSpc>
            </a:pPr>
            <a:r>
              <a:rPr lang="it-IT" sz="1400" dirty="0">
                <a:latin typeface="Arial Narrow" panose="020B0604020202020204" pitchFamily="34" charset="0"/>
                <a:cs typeface="Arial Narrow" panose="020B0604020202020204" pitchFamily="34" charset="0"/>
              </a:rPr>
              <a:t>This month we present the experience of Cardinal </a:t>
            </a:r>
          </a:p>
          <a:p>
            <a:pPr algn="ctr">
              <a:lnSpc>
                <a:spcPts val="1480"/>
              </a:lnSpc>
            </a:pPr>
            <a:r>
              <a:rPr lang="it-IT" sz="1400" b="1" dirty="0">
                <a:latin typeface="Arial Narrow" panose="020B0604020202020204" pitchFamily="34" charset="0"/>
                <a:cs typeface="Arial Narrow" panose="020B0604020202020204" pitchFamily="34" charset="0"/>
              </a:rPr>
              <a:t>Fran</a:t>
            </a:r>
            <a:r>
              <a:rPr lang="az-Cyrl-AZ" sz="1400" b="1" dirty="0">
                <a:latin typeface="Arial Narrow" panose="020B0604020202020204" pitchFamily="34" charset="0"/>
                <a:cs typeface="Arial Narrow" panose="020B0604020202020204" pitchFamily="34" charset="0"/>
              </a:rPr>
              <a:t>ҫ</a:t>
            </a:r>
            <a:r>
              <a:rPr lang="it-IT" sz="1400" b="1" dirty="0">
                <a:latin typeface="Arial Narrow" panose="020B0604020202020204" pitchFamily="34" charset="0"/>
                <a:cs typeface="Arial Narrow" panose="020B0604020202020204" pitchFamily="34" charset="0"/>
              </a:rPr>
              <a:t>ois van Thuân</a:t>
            </a:r>
            <a:r>
              <a:rPr lang="it-IT" sz="1400" dirty="0">
                <a:latin typeface="Arial Narrow" panose="020B0604020202020204" pitchFamily="34" charset="0"/>
                <a:cs typeface="Arial Narrow" panose="020B0604020202020204" pitchFamily="34" charset="0"/>
              </a:rPr>
              <a:t>, </a:t>
            </a:r>
          </a:p>
          <a:p>
            <a:pPr algn="ctr">
              <a:lnSpc>
                <a:spcPts val="1480"/>
              </a:lnSpc>
            </a:pPr>
            <a:r>
              <a:rPr lang="it-IT" sz="1400" dirty="0">
                <a:latin typeface="Arial Narrow" panose="020B0604020202020204" pitchFamily="34" charset="0"/>
                <a:cs typeface="Arial Narrow" panose="020B0604020202020204" pitchFamily="34" charset="0"/>
              </a:rPr>
              <a:t>who was from </a:t>
            </a:r>
            <a:r>
              <a:rPr lang="en-US" sz="1400" dirty="0">
                <a:latin typeface="Arial Narrow" panose="020B0604020202020204" pitchFamily="34" charset="0"/>
                <a:cs typeface="Arial Narrow" panose="020B0604020202020204" pitchFamily="34" charset="0"/>
              </a:rPr>
              <a:t>Vietnam</a:t>
            </a:r>
            <a:r>
              <a:rPr lang="it-IT" sz="1400" dirty="0">
                <a:latin typeface="Arial Narrow" panose="020B0604020202020204" pitchFamily="34" charset="0"/>
                <a:cs typeface="Arial Narrow" panose="020B0604020202020204" pitchFamily="34" charset="0"/>
              </a:rPr>
              <a:t> and spent</a:t>
            </a:r>
          </a:p>
          <a:p>
            <a:pPr algn="ctr">
              <a:lnSpc>
                <a:spcPts val="1480"/>
              </a:lnSpc>
            </a:pPr>
            <a:r>
              <a:rPr lang="it-IT" sz="1400" b="1" i="1" dirty="0">
                <a:solidFill>
                  <a:srgbClr val="0070C0"/>
                </a:solidFill>
                <a:latin typeface="Arial Narrow" panose="020B0604020202020204" pitchFamily="34" charset="0"/>
                <a:cs typeface="Arial Narrow" panose="020B0604020202020204" pitchFamily="34" charset="0"/>
              </a:rPr>
              <a:t>13 years in prison, 9 of which were in solitary confinement</a:t>
            </a:r>
            <a:r>
              <a:rPr lang="it-IT" sz="1400" dirty="0">
                <a:solidFill>
                  <a:srgbClr val="0070C0"/>
                </a:solidFill>
                <a:latin typeface="Arial Narrow" panose="020B0604020202020204" pitchFamily="34" charset="0"/>
                <a:cs typeface="Arial Narrow" panose="020B0604020202020204" pitchFamily="34" charset="0"/>
              </a:rPr>
              <a:t>.</a:t>
            </a:r>
          </a:p>
          <a:p>
            <a:pPr algn="ctr">
              <a:lnSpc>
                <a:spcPts val="1480"/>
              </a:lnSpc>
            </a:pPr>
            <a:endParaRPr lang="it-IT" sz="1400" dirty="0">
              <a:latin typeface="Arial Narrow" panose="020B0604020202020204" pitchFamily="34" charset="0"/>
              <a:cs typeface="Arial Narrow" panose="020B0604020202020204" pitchFamily="34" charset="0"/>
            </a:endParaRPr>
          </a:p>
          <a:p>
            <a:pPr algn="ctr">
              <a:lnSpc>
                <a:spcPts val="1480"/>
              </a:lnSpc>
            </a:pPr>
            <a:endParaRPr lang="it-IT" sz="1400" dirty="0">
              <a:latin typeface="Arial Narrow" panose="020B0604020202020204" pitchFamily="34" charset="0"/>
              <a:cs typeface="Arial Narrow" panose="020B0604020202020204" pitchFamily="34" charset="0"/>
            </a:endParaRPr>
          </a:p>
          <a:p>
            <a:pPr algn="ctr">
              <a:lnSpc>
                <a:spcPts val="1480"/>
              </a:lnSpc>
            </a:pPr>
            <a:endParaRPr lang="it-IT" sz="1400" dirty="0">
              <a:latin typeface="Arial Narrow" panose="020B0604020202020204" pitchFamily="34" charset="0"/>
              <a:cs typeface="Arial Narrow" panose="020B0604020202020204" pitchFamily="34" charset="0"/>
            </a:endParaRPr>
          </a:p>
          <a:p>
            <a:pPr algn="ctr">
              <a:lnSpc>
                <a:spcPts val="1480"/>
              </a:lnSpc>
            </a:pPr>
            <a:r>
              <a:rPr lang="it-IT" sz="1400" dirty="0">
                <a:latin typeface="Arial Narrow" panose="020B0604020202020204" pitchFamily="34" charset="0"/>
                <a:cs typeface="Arial Narrow" panose="020B0604020202020204" pitchFamily="34" charset="0"/>
              </a:rPr>
              <a:t>He gave witness to the truth that </a:t>
            </a:r>
            <a:r>
              <a:rPr lang="it-IT" sz="1400" b="1" i="1" dirty="0">
                <a:latin typeface="Arial Narrow" panose="020B0604020202020204" pitchFamily="34" charset="0"/>
                <a:cs typeface="Arial Narrow" panose="020B0604020202020204" pitchFamily="34" charset="0"/>
              </a:rPr>
              <a:t>when love is sincere and without any self-interest, others respond with love, too.</a:t>
            </a:r>
          </a:p>
          <a:p>
            <a:pPr algn="ctr">
              <a:lnSpc>
                <a:spcPts val="1480"/>
              </a:lnSpc>
            </a:pPr>
            <a:endParaRPr lang="it-IT" sz="1400" b="1" i="1" dirty="0">
              <a:latin typeface="Arial Narrow" panose="020B0604020202020204" pitchFamily="34" charset="0"/>
              <a:cs typeface="Arial Narrow" panose="020B0604020202020204" pitchFamily="34" charset="0"/>
            </a:endParaRPr>
          </a:p>
        </p:txBody>
      </p:sp>
      <p:cxnSp>
        <p:nvCxnSpPr>
          <p:cNvPr id="48" name="Connettore 1 47">
            <a:extLst>
              <a:ext uri="{FF2B5EF4-FFF2-40B4-BE49-F238E27FC236}">
                <a16:creationId xmlns:a16="http://schemas.microsoft.com/office/drawing/2014/main" id="{D4098F01-01BA-6F6C-9163-839274907074}"/>
              </a:ext>
            </a:extLst>
          </p:cNvPr>
          <p:cNvCxnSpPr>
            <a:cxnSpLocks/>
          </p:cNvCxnSpPr>
          <p:nvPr/>
        </p:nvCxnSpPr>
        <p:spPr>
          <a:xfrm>
            <a:off x="2657901" y="2095763"/>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52" name="Connettore 1 51">
            <a:extLst>
              <a:ext uri="{FF2B5EF4-FFF2-40B4-BE49-F238E27FC236}">
                <a16:creationId xmlns:a16="http://schemas.microsoft.com/office/drawing/2014/main" id="{5DA06663-EC43-C716-9223-FDEC8403F4AF}"/>
              </a:ext>
            </a:extLst>
          </p:cNvPr>
          <p:cNvCxnSpPr>
            <a:cxnSpLocks/>
          </p:cNvCxnSpPr>
          <p:nvPr/>
        </p:nvCxnSpPr>
        <p:spPr>
          <a:xfrm>
            <a:off x="2657901" y="329915"/>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43" name="Rettangolo 42">
            <a:extLst>
              <a:ext uri="{FF2B5EF4-FFF2-40B4-BE49-F238E27FC236}">
                <a16:creationId xmlns:a16="http://schemas.microsoft.com/office/drawing/2014/main" id="{38FC1121-B992-7DB6-5808-7C95CA45FD4D}"/>
              </a:ext>
            </a:extLst>
          </p:cNvPr>
          <p:cNvSpPr/>
          <p:nvPr/>
        </p:nvSpPr>
        <p:spPr>
          <a:xfrm>
            <a:off x="4959245" y="-12192"/>
            <a:ext cx="2494288" cy="1946026"/>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 name="Rettangolo 3">
            <a:extLst>
              <a:ext uri="{FF2B5EF4-FFF2-40B4-BE49-F238E27FC236}">
                <a16:creationId xmlns:a16="http://schemas.microsoft.com/office/drawing/2014/main" id="{22B29CE0-CB94-CDE7-6294-3A6C17C38747}"/>
              </a:ext>
            </a:extLst>
          </p:cNvPr>
          <p:cNvSpPr/>
          <p:nvPr/>
        </p:nvSpPr>
        <p:spPr>
          <a:xfrm>
            <a:off x="-27705" y="3427036"/>
            <a:ext cx="2494288" cy="3449357"/>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7" name="Immagine 6">
            <a:extLst>
              <a:ext uri="{FF2B5EF4-FFF2-40B4-BE49-F238E27FC236}">
                <a16:creationId xmlns:a16="http://schemas.microsoft.com/office/drawing/2014/main" id="{E5E71E8A-9EE0-EE49-8EB5-AD5E21376104}"/>
              </a:ext>
            </a:extLst>
          </p:cNvPr>
          <p:cNvPicPr>
            <a:picLocks noChangeAspect="1"/>
          </p:cNvPicPr>
          <p:nvPr/>
        </p:nvPicPr>
        <p:blipFill>
          <a:blip r:embed="rId4"/>
          <a:stretch>
            <a:fillRect/>
          </a:stretch>
        </p:blipFill>
        <p:spPr>
          <a:xfrm>
            <a:off x="219365" y="90462"/>
            <a:ext cx="2000149" cy="2363813"/>
          </a:xfrm>
          <a:prstGeom prst="rect">
            <a:avLst/>
          </a:prstGeom>
        </p:spPr>
      </p:pic>
      <p:sp>
        <p:nvSpPr>
          <p:cNvPr id="8" name="Ovale 7">
            <a:extLst>
              <a:ext uri="{FF2B5EF4-FFF2-40B4-BE49-F238E27FC236}">
                <a16:creationId xmlns:a16="http://schemas.microsoft.com/office/drawing/2014/main" id="{0300C89A-9B86-E14F-B13C-549911089E66}"/>
              </a:ext>
            </a:extLst>
          </p:cNvPr>
          <p:cNvSpPr/>
          <p:nvPr/>
        </p:nvSpPr>
        <p:spPr>
          <a:xfrm>
            <a:off x="745673" y="1685918"/>
            <a:ext cx="947532" cy="947532"/>
          </a:xfrm>
          <a:prstGeom prst="ellipse">
            <a:avLst/>
          </a:prstGeom>
          <a:solidFill>
            <a:schemeClr val="bg1"/>
          </a:solidFill>
          <a:ln w="57150">
            <a:solidFill>
              <a:srgbClr val="DADAD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5" name="CasellaDiTesto 54">
            <a:extLst>
              <a:ext uri="{FF2B5EF4-FFF2-40B4-BE49-F238E27FC236}">
                <a16:creationId xmlns:a16="http://schemas.microsoft.com/office/drawing/2014/main" id="{A8023564-3514-6E49-A589-E60A4A526B1E}"/>
              </a:ext>
            </a:extLst>
          </p:cNvPr>
          <p:cNvSpPr txBox="1"/>
          <p:nvPr/>
        </p:nvSpPr>
        <p:spPr>
          <a:xfrm>
            <a:off x="679031" y="1933838"/>
            <a:ext cx="1080816" cy="579646"/>
          </a:xfrm>
          <a:prstGeom prst="rect">
            <a:avLst/>
          </a:prstGeom>
          <a:noFill/>
        </p:spPr>
        <p:txBody>
          <a:bodyPr wrap="square" rtlCol="0">
            <a:spAutoFit/>
          </a:bodyPr>
          <a:lstStyle/>
          <a:p>
            <a:pPr algn="ctr">
              <a:lnSpc>
                <a:spcPts val="1920"/>
              </a:lnSpc>
            </a:pPr>
            <a:r>
              <a:rPr lang="it-IT" b="1" dirty="0">
                <a:solidFill>
                  <a:schemeClr val="accent6">
                    <a:lumMod val="75000"/>
                  </a:schemeClr>
                </a:solidFill>
                <a:latin typeface="Arial Narrow" panose="020B0604020202020204" pitchFamily="34" charset="0"/>
                <a:cs typeface="Arial Narrow" panose="020B0604020202020204" pitchFamily="34" charset="0"/>
              </a:rPr>
              <a:t>WORD</a:t>
            </a:r>
          </a:p>
          <a:p>
            <a:pPr algn="ctr">
              <a:lnSpc>
                <a:spcPts val="1920"/>
              </a:lnSpc>
            </a:pPr>
            <a:r>
              <a:rPr lang="it-IT" b="1" dirty="0">
                <a:solidFill>
                  <a:schemeClr val="accent6">
                    <a:lumMod val="75000"/>
                  </a:schemeClr>
                </a:solidFill>
                <a:latin typeface="Arial Narrow" panose="020B0604020202020204" pitchFamily="34" charset="0"/>
                <a:cs typeface="Arial Narrow" panose="020B0604020202020204" pitchFamily="34" charset="0"/>
              </a:rPr>
              <a:t>of LIFE</a:t>
            </a:r>
          </a:p>
        </p:txBody>
      </p:sp>
      <p:cxnSp>
        <p:nvCxnSpPr>
          <p:cNvPr id="60" name="Connettore 1 59">
            <a:extLst>
              <a:ext uri="{FF2B5EF4-FFF2-40B4-BE49-F238E27FC236}">
                <a16:creationId xmlns:a16="http://schemas.microsoft.com/office/drawing/2014/main" id="{3E099C93-B18B-0D42-ADF1-89C779F355FD}"/>
              </a:ext>
            </a:extLst>
          </p:cNvPr>
          <p:cNvCxnSpPr>
            <a:cxnSpLocks/>
          </p:cNvCxnSpPr>
          <p:nvPr/>
        </p:nvCxnSpPr>
        <p:spPr>
          <a:xfrm>
            <a:off x="143496" y="3061498"/>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1" name="Connettore 1 60">
            <a:extLst>
              <a:ext uri="{FF2B5EF4-FFF2-40B4-BE49-F238E27FC236}">
                <a16:creationId xmlns:a16="http://schemas.microsoft.com/office/drawing/2014/main" id="{6A3D0DC7-E83B-1643-9CE3-EE602C843717}"/>
              </a:ext>
            </a:extLst>
          </p:cNvPr>
          <p:cNvCxnSpPr>
            <a:cxnSpLocks/>
          </p:cNvCxnSpPr>
          <p:nvPr/>
        </p:nvCxnSpPr>
        <p:spPr>
          <a:xfrm>
            <a:off x="143496" y="4781862"/>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Ovale 8">
            <a:extLst>
              <a:ext uri="{FF2B5EF4-FFF2-40B4-BE49-F238E27FC236}">
                <a16:creationId xmlns:a16="http://schemas.microsoft.com/office/drawing/2014/main" id="{CEC9A1A5-AE0A-FA4F-B994-98E28C22CBA5}"/>
              </a:ext>
            </a:extLst>
          </p:cNvPr>
          <p:cNvSpPr/>
          <p:nvPr/>
        </p:nvSpPr>
        <p:spPr>
          <a:xfrm>
            <a:off x="995366" y="2837424"/>
            <a:ext cx="448147" cy="448147"/>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a:solidFill>
                  <a:schemeClr val="accent6">
                    <a:lumMod val="75000"/>
                  </a:schemeClr>
                </a:solidFill>
                <a:latin typeface="Arial Black" panose="020B0604020202020204" pitchFamily="34" charset="0"/>
                <a:cs typeface="Arial Black" panose="020B0604020202020204" pitchFamily="34" charset="0"/>
              </a:rPr>
              <a:t>9</a:t>
            </a:r>
          </a:p>
        </p:txBody>
      </p:sp>
      <p:sp>
        <p:nvSpPr>
          <p:cNvPr id="71" name="Rettangolo 70">
            <a:extLst>
              <a:ext uri="{FF2B5EF4-FFF2-40B4-BE49-F238E27FC236}">
                <a16:creationId xmlns:a16="http://schemas.microsoft.com/office/drawing/2014/main" id="{AA6444C5-4F1A-05ED-194C-A3948120E641}"/>
              </a:ext>
            </a:extLst>
          </p:cNvPr>
          <p:cNvSpPr/>
          <p:nvPr/>
        </p:nvSpPr>
        <p:spPr>
          <a:xfrm>
            <a:off x="-17574" y="3688962"/>
            <a:ext cx="2474026" cy="1015663"/>
          </a:xfrm>
          <a:prstGeom prst="rect">
            <a:avLst/>
          </a:prstGeom>
        </p:spPr>
        <p:txBody>
          <a:bodyPr wrap="square">
            <a:spAutoFit/>
          </a:bodyPr>
          <a:lstStyle/>
          <a:p>
            <a:pPr algn="ctr">
              <a:lnSpc>
                <a:spcPts val="3640"/>
              </a:lnSpc>
            </a:pPr>
            <a:r>
              <a:rPr lang="it-IT" sz="3600" b="1" dirty="0">
                <a:solidFill>
                  <a:schemeClr val="bg1"/>
                </a:solidFill>
                <a:latin typeface="Arial Narrow" panose="020B0604020202020204" pitchFamily="34" charset="0"/>
                <a:cs typeface="Arial Narrow" panose="020B0604020202020204" pitchFamily="34" charset="0"/>
              </a:rPr>
              <a:t>“Serve</a:t>
            </a:r>
          </a:p>
          <a:p>
            <a:pPr algn="ctr">
              <a:lnSpc>
                <a:spcPts val="3640"/>
              </a:lnSpc>
            </a:pPr>
            <a:r>
              <a:rPr lang="it-IT" sz="3600" b="1" dirty="0">
                <a:solidFill>
                  <a:schemeClr val="bg1"/>
                </a:solidFill>
                <a:latin typeface="Arial Narrow" panose="020B0604020202020204" pitchFamily="34" charset="0"/>
                <a:cs typeface="Arial Narrow" panose="020B0604020202020204" pitchFamily="34" charset="0"/>
              </a:rPr>
              <a:t>out of love"</a:t>
            </a:r>
          </a:p>
        </p:txBody>
      </p:sp>
      <p:sp>
        <p:nvSpPr>
          <p:cNvPr id="87" name="Rettangolo con angoli arrotondati sullo stesso lato 86">
            <a:extLst>
              <a:ext uri="{FF2B5EF4-FFF2-40B4-BE49-F238E27FC236}">
                <a16:creationId xmlns:a16="http://schemas.microsoft.com/office/drawing/2014/main" id="{E15CEC66-48EC-FF9C-2986-71D66EE79D4A}"/>
              </a:ext>
            </a:extLst>
          </p:cNvPr>
          <p:cNvSpPr/>
          <p:nvPr/>
        </p:nvSpPr>
        <p:spPr>
          <a:xfrm rot="286331">
            <a:off x="7586648" y="5877368"/>
            <a:ext cx="2216440" cy="1183832"/>
          </a:xfrm>
          <a:prstGeom prst="round2Same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50" name="Rettangolo 49">
            <a:extLst>
              <a:ext uri="{FF2B5EF4-FFF2-40B4-BE49-F238E27FC236}">
                <a16:creationId xmlns:a16="http://schemas.microsoft.com/office/drawing/2014/main" id="{E1FD2B9C-B333-834F-9AC0-077A6223A3DD}"/>
              </a:ext>
            </a:extLst>
          </p:cNvPr>
          <p:cNvSpPr/>
          <p:nvPr/>
        </p:nvSpPr>
        <p:spPr>
          <a:xfrm>
            <a:off x="7476704" y="6153612"/>
            <a:ext cx="2436328" cy="276999"/>
          </a:xfrm>
          <a:prstGeom prst="rect">
            <a:avLst/>
          </a:prstGeom>
        </p:spPr>
        <p:txBody>
          <a:bodyPr wrap="square">
            <a:spAutoFit/>
          </a:bodyPr>
          <a:lstStyle/>
          <a:p>
            <a:pPr algn="ctr"/>
            <a:r>
              <a:rPr lang="it-IT" sz="1200" b="1" dirty="0">
                <a:latin typeface="Arial Narrow" panose="020B0604020202020204" pitchFamily="34" charset="0"/>
                <a:cs typeface="Arial Narrow" panose="020B0604020202020204" pitchFamily="34" charset="0"/>
                <a:hlinkClick r:id="rId5">
                  <a:extLst>
                    <a:ext uri="{A12FA001-AC4F-418D-AE19-62706E023703}">
                      <ahyp:hlinkClr xmlns:ahyp="http://schemas.microsoft.com/office/drawing/2018/hyperlinkcolor" val="tx"/>
                    </a:ext>
                  </a:extLst>
                </a:hlinkClick>
              </a:rPr>
              <a:t>centrogen3.rpu@focolare.org</a:t>
            </a:r>
            <a:endParaRPr lang="it-IT" sz="1200" b="1" dirty="0">
              <a:latin typeface="Arial Narrow" panose="020B0604020202020204" pitchFamily="34" charset="0"/>
              <a:cs typeface="Arial Narrow" panose="020B0604020202020204" pitchFamily="34" charset="0"/>
            </a:endParaRPr>
          </a:p>
        </p:txBody>
      </p:sp>
      <p:sp>
        <p:nvSpPr>
          <p:cNvPr id="51" name="Rettangolo 50">
            <a:extLst>
              <a:ext uri="{FF2B5EF4-FFF2-40B4-BE49-F238E27FC236}">
                <a16:creationId xmlns:a16="http://schemas.microsoft.com/office/drawing/2014/main" id="{2A80B8F1-A53D-674E-A3D3-99746C50DE66}"/>
              </a:ext>
            </a:extLst>
          </p:cNvPr>
          <p:cNvSpPr/>
          <p:nvPr/>
        </p:nvSpPr>
        <p:spPr>
          <a:xfrm>
            <a:off x="7453753" y="6404738"/>
            <a:ext cx="2482231" cy="369332"/>
          </a:xfrm>
          <a:prstGeom prst="rect">
            <a:avLst/>
          </a:prstGeom>
        </p:spPr>
        <p:txBody>
          <a:bodyPr wrap="square">
            <a:spAutoFit/>
          </a:bodyPr>
          <a:lstStyle/>
          <a:p>
            <a:pPr algn="ctr"/>
            <a:r>
              <a:rPr lang="it-IT" sz="900" dirty="0">
                <a:latin typeface="Arial" panose="020B0604020202020204" pitchFamily="34" charset="0"/>
                <a:cs typeface="Arial" panose="020B0604020202020204" pitchFamily="34" charset="0"/>
              </a:rPr>
              <a:t>Adapted by Teens4Unity from the </a:t>
            </a:r>
          </a:p>
          <a:p>
            <a:pPr algn="ctr"/>
            <a:r>
              <a:rPr lang="it-IT" sz="900" dirty="0">
                <a:latin typeface="Arial" panose="020B0604020202020204" pitchFamily="34" charset="0"/>
                <a:cs typeface="Arial" panose="020B0604020202020204" pitchFamily="34" charset="0"/>
              </a:rPr>
              <a:t>Word of Life written by Letizia Magri</a:t>
            </a:r>
            <a:endParaRPr lang="it-IT" sz="900" dirty="0">
              <a:effectLst/>
              <a:latin typeface="Arial" panose="020B0604020202020204" pitchFamily="34" charset="0"/>
              <a:cs typeface="Arial" panose="020B0604020202020204" pitchFamily="34" charset="0"/>
            </a:endParaRPr>
          </a:p>
        </p:txBody>
      </p:sp>
      <p:sp>
        <p:nvSpPr>
          <p:cNvPr id="96" name="Rettangolo 95">
            <a:extLst>
              <a:ext uri="{FF2B5EF4-FFF2-40B4-BE49-F238E27FC236}">
                <a16:creationId xmlns:a16="http://schemas.microsoft.com/office/drawing/2014/main" id="{527C2450-ACF9-6F76-DA8F-722989679931}"/>
              </a:ext>
            </a:extLst>
          </p:cNvPr>
          <p:cNvSpPr/>
          <p:nvPr/>
        </p:nvSpPr>
        <p:spPr>
          <a:xfrm>
            <a:off x="4959718" y="607094"/>
            <a:ext cx="2493343" cy="861774"/>
          </a:xfrm>
          <a:prstGeom prst="rect">
            <a:avLst/>
          </a:prstGeom>
        </p:spPr>
        <p:txBody>
          <a:bodyPr wrap="square">
            <a:spAutoFit/>
          </a:bodyPr>
          <a:lstStyle/>
          <a:p>
            <a:pPr algn="ctr">
              <a:lnSpc>
                <a:spcPts val="1480"/>
              </a:lnSpc>
            </a:pPr>
            <a:r>
              <a:rPr lang="it-IT" sz="1400" dirty="0">
                <a:solidFill>
                  <a:schemeClr val="bg1"/>
                </a:solidFill>
                <a:latin typeface="Arial Narrow" panose="020B0604020202020204" pitchFamily="34" charset="0"/>
                <a:cs typeface="Arial Narrow" panose="020B0604020202020204" pitchFamily="34" charset="0"/>
              </a:rPr>
              <a:t>They finally decided to leave the same guards all the time because otherwise he would have converted all the police in the prison!</a:t>
            </a:r>
          </a:p>
        </p:txBody>
      </p:sp>
      <p:sp>
        <p:nvSpPr>
          <p:cNvPr id="107" name="Rettangolo 106">
            <a:extLst>
              <a:ext uri="{FF2B5EF4-FFF2-40B4-BE49-F238E27FC236}">
                <a16:creationId xmlns:a16="http://schemas.microsoft.com/office/drawing/2014/main" id="{1C4AF358-7F0B-4819-BDEA-8AA98149238C}"/>
              </a:ext>
            </a:extLst>
          </p:cNvPr>
          <p:cNvSpPr/>
          <p:nvPr/>
        </p:nvSpPr>
        <p:spPr>
          <a:xfrm>
            <a:off x="7346524" y="584859"/>
            <a:ext cx="2691094" cy="1246495"/>
          </a:xfrm>
          <a:prstGeom prst="rect">
            <a:avLst/>
          </a:prstGeom>
        </p:spPr>
        <p:txBody>
          <a:bodyPr wrap="square">
            <a:spAutoFit/>
          </a:bodyPr>
          <a:lstStyle/>
          <a:p>
            <a:pPr algn="ctr">
              <a:lnSpc>
                <a:spcPts val="1480"/>
              </a:lnSpc>
            </a:pPr>
            <a:r>
              <a:rPr lang="it-IT" sz="1600" b="1" dirty="0">
                <a:solidFill>
                  <a:srgbClr val="0070C0"/>
                </a:solidFill>
                <a:latin typeface="Arial Narrow" panose="020B0604020202020204" pitchFamily="34" charset="0"/>
                <a:cs typeface="Arial Narrow" panose="020B0604020202020204" pitchFamily="34" charset="0"/>
              </a:rPr>
              <a:t>«Make yourself one,"</a:t>
            </a:r>
          </a:p>
          <a:p>
            <a:pPr algn="ctr">
              <a:lnSpc>
                <a:spcPts val="1480"/>
              </a:lnSpc>
            </a:pPr>
            <a:r>
              <a:rPr lang="it-IT" sz="1600" b="1" dirty="0">
                <a:solidFill>
                  <a:srgbClr val="0070C0"/>
                </a:solidFill>
                <a:latin typeface="Arial Narrow" panose="020B0604020202020204" pitchFamily="34" charset="0"/>
                <a:cs typeface="Arial Narrow" panose="020B0604020202020204" pitchFamily="34" charset="0"/>
              </a:rPr>
              <a:t>«Live what the other is living."</a:t>
            </a:r>
          </a:p>
          <a:p>
            <a:pPr algn="ctr">
              <a:lnSpc>
                <a:spcPts val="1480"/>
              </a:lnSpc>
            </a:pPr>
            <a:r>
              <a:rPr lang="it-IT" sz="1600" b="1" dirty="0">
                <a:solidFill>
                  <a:srgbClr val="0070C0"/>
                </a:solidFill>
                <a:latin typeface="Arial Narrow" panose="020B0604020202020204" pitchFamily="34" charset="0"/>
                <a:cs typeface="Arial Narrow" panose="020B0604020202020204" pitchFamily="34" charset="0"/>
              </a:rPr>
              <a:t>Or, as we often say:</a:t>
            </a:r>
          </a:p>
          <a:p>
            <a:pPr algn="ctr">
              <a:lnSpc>
                <a:spcPts val="1480"/>
              </a:lnSpc>
            </a:pPr>
            <a:r>
              <a:rPr lang="it-IT" sz="1600" b="1" dirty="0">
                <a:solidFill>
                  <a:srgbClr val="0070C0"/>
                </a:solidFill>
                <a:latin typeface="Arial Narrow" panose="020B0604020202020204" pitchFamily="34" charset="0"/>
                <a:cs typeface="Arial Narrow" panose="020B0604020202020204" pitchFamily="34" charset="0"/>
              </a:rPr>
              <a:t>«Put yourself in the other person’s shoes."</a:t>
            </a:r>
          </a:p>
          <a:p>
            <a:pPr algn="ctr">
              <a:lnSpc>
                <a:spcPts val="1480"/>
              </a:lnSpc>
            </a:pPr>
            <a:r>
              <a:rPr lang="it-IT" sz="1600" b="1" dirty="0">
                <a:solidFill>
                  <a:srgbClr val="0070C0"/>
                </a:solidFill>
                <a:latin typeface="Arial Narrow" panose="020B0604020202020204" pitchFamily="34" charset="0"/>
                <a:cs typeface="Arial Narrow" panose="020B0604020202020204" pitchFamily="34" charset="0"/>
              </a:rPr>
              <a:t>Share their life with them...</a:t>
            </a:r>
          </a:p>
        </p:txBody>
      </p:sp>
      <p:sp>
        <p:nvSpPr>
          <p:cNvPr id="110" name="Rettangolo 109">
            <a:extLst>
              <a:ext uri="{FF2B5EF4-FFF2-40B4-BE49-F238E27FC236}">
                <a16:creationId xmlns:a16="http://schemas.microsoft.com/office/drawing/2014/main" id="{1136386A-C049-D903-5716-2AEEA2B87783}"/>
              </a:ext>
            </a:extLst>
          </p:cNvPr>
          <p:cNvSpPr/>
          <p:nvPr/>
        </p:nvSpPr>
        <p:spPr>
          <a:xfrm>
            <a:off x="2469496" y="5283701"/>
            <a:ext cx="2490091" cy="1438855"/>
          </a:xfrm>
          <a:prstGeom prst="rect">
            <a:avLst/>
          </a:prstGeom>
        </p:spPr>
        <p:txBody>
          <a:bodyPr wrap="square">
            <a:spAutoFit/>
          </a:bodyPr>
          <a:lstStyle/>
          <a:p>
            <a:pPr algn="ctr">
              <a:lnSpc>
                <a:spcPts val="1480"/>
              </a:lnSpc>
            </a:pPr>
            <a:r>
              <a:rPr lang="it-IT" sz="1400" dirty="0">
                <a:latin typeface="Arial Narrow" panose="020B0604020202020204" pitchFamily="34" charset="0"/>
                <a:cs typeface="Arial Narrow" panose="020B0604020202020204" pitchFamily="34" charset="0"/>
              </a:rPr>
              <a:t>When he was in prison, he had five guards, but every two weeks the directors of the prison had to change them for another group of five because they would get «contaminated» by the love of the bishop.</a:t>
            </a:r>
          </a:p>
        </p:txBody>
      </p:sp>
      <p:sp>
        <p:nvSpPr>
          <p:cNvPr id="41" name="Rettangolo 40">
            <a:extLst>
              <a:ext uri="{FF2B5EF4-FFF2-40B4-BE49-F238E27FC236}">
                <a16:creationId xmlns:a16="http://schemas.microsoft.com/office/drawing/2014/main" id="{B9A4FA4E-5219-07E6-5B0D-3E250396FCBE}"/>
              </a:ext>
            </a:extLst>
          </p:cNvPr>
          <p:cNvSpPr/>
          <p:nvPr/>
        </p:nvSpPr>
        <p:spPr>
          <a:xfrm rot="10800000" flipV="1">
            <a:off x="-19791" y="4947419"/>
            <a:ext cx="2478459" cy="954107"/>
          </a:xfrm>
          <a:prstGeom prst="rect">
            <a:avLst/>
          </a:prstGeom>
        </p:spPr>
        <p:txBody>
          <a:bodyPr wrap="square">
            <a:spAutoFit/>
          </a:bodyPr>
          <a:lstStyle/>
          <a:p>
            <a:pPr algn="ctr"/>
            <a:r>
              <a:rPr lang="it-IT" sz="1400" i="1" dirty="0">
                <a:solidFill>
                  <a:schemeClr val="bg1"/>
                </a:solidFill>
                <a:latin typeface="Arial Narrow" panose="020B0604020202020204" pitchFamily="34" charset="0"/>
                <a:cs typeface="Arial Narrow" panose="020B0604020202020204" pitchFamily="34" charset="0"/>
              </a:rPr>
              <a:t>“</a:t>
            </a:r>
            <a:r>
              <a:rPr lang="en-US" sz="1400" b="1" i="1" baseline="30000" dirty="0"/>
              <a:t> </a:t>
            </a:r>
            <a:r>
              <a:rPr lang="en-US" sz="1400" i="1" dirty="0">
                <a:solidFill>
                  <a:schemeClr val="bg1"/>
                </a:solidFill>
              </a:rPr>
              <a:t>For though I am free with respect to all, I have made myself a slave to all, so that I might win more of them</a:t>
            </a:r>
            <a:r>
              <a:rPr lang="it-IT" sz="1400" i="1" dirty="0">
                <a:solidFill>
                  <a:schemeClr val="bg1"/>
                </a:solidFill>
                <a:latin typeface="Arial Narrow" panose="020B0604020202020204" pitchFamily="34" charset="0"/>
                <a:cs typeface="Arial Narrow" panose="020B0604020202020204" pitchFamily="34" charset="0"/>
              </a:rPr>
              <a:t>!”</a:t>
            </a:r>
          </a:p>
        </p:txBody>
      </p:sp>
      <p:pic>
        <p:nvPicPr>
          <p:cNvPr id="42" name="Immagine 41" descr="Immagine che contiene interni, freno a disco, clipart&#10;&#10;Descrizione generata automaticamente">
            <a:extLst>
              <a:ext uri="{FF2B5EF4-FFF2-40B4-BE49-F238E27FC236}">
                <a16:creationId xmlns:a16="http://schemas.microsoft.com/office/drawing/2014/main" id="{C62E6F19-64C8-2888-5945-C2771BE5AD76}"/>
              </a:ext>
            </a:extLst>
          </p:cNvPr>
          <p:cNvPicPr>
            <a:picLocks noChangeAspect="1"/>
          </p:cNvPicPr>
          <p:nvPr/>
        </p:nvPicPr>
        <p:blipFill rotWithShape="1">
          <a:blip r:embed="rId6"/>
          <a:srcRect l="34754" r="34083"/>
          <a:stretch/>
        </p:blipFill>
        <p:spPr>
          <a:xfrm>
            <a:off x="3422157" y="1835272"/>
            <a:ext cx="584769" cy="520983"/>
          </a:xfrm>
          <a:prstGeom prst="rect">
            <a:avLst/>
          </a:prstGeom>
        </p:spPr>
      </p:pic>
      <p:pic>
        <p:nvPicPr>
          <p:cNvPr id="45" name="Immagine 44" descr="Immagine che contiene interni, freno a disco, clipart&#10;&#10;Descrizione generata automaticamente">
            <a:extLst>
              <a:ext uri="{FF2B5EF4-FFF2-40B4-BE49-F238E27FC236}">
                <a16:creationId xmlns:a16="http://schemas.microsoft.com/office/drawing/2014/main" id="{35B04A6D-6D13-AC3C-0979-75F22439B53A}"/>
              </a:ext>
            </a:extLst>
          </p:cNvPr>
          <p:cNvPicPr>
            <a:picLocks noChangeAspect="1"/>
          </p:cNvPicPr>
          <p:nvPr/>
        </p:nvPicPr>
        <p:blipFill rotWithShape="1">
          <a:blip r:embed="rId6"/>
          <a:srcRect l="-2252" r="71089"/>
          <a:stretch/>
        </p:blipFill>
        <p:spPr>
          <a:xfrm>
            <a:off x="3428384" y="74972"/>
            <a:ext cx="572315" cy="509887"/>
          </a:xfrm>
          <a:prstGeom prst="rect">
            <a:avLst/>
          </a:prstGeom>
        </p:spPr>
      </p:pic>
      <p:pic>
        <p:nvPicPr>
          <p:cNvPr id="69" name="Immagine 68">
            <a:extLst>
              <a:ext uri="{FF2B5EF4-FFF2-40B4-BE49-F238E27FC236}">
                <a16:creationId xmlns:a16="http://schemas.microsoft.com/office/drawing/2014/main" id="{1312A9D7-7870-D703-538F-D09405A40196}"/>
              </a:ext>
            </a:extLst>
          </p:cNvPr>
          <p:cNvPicPr>
            <a:picLocks noChangeAspect="1"/>
          </p:cNvPicPr>
          <p:nvPr/>
        </p:nvPicPr>
        <p:blipFill>
          <a:blip r:embed="rId4"/>
          <a:stretch>
            <a:fillRect/>
          </a:stretch>
        </p:blipFill>
        <p:spPr>
          <a:xfrm>
            <a:off x="8416808" y="5496342"/>
            <a:ext cx="556121" cy="657234"/>
          </a:xfrm>
          <a:prstGeom prst="rect">
            <a:avLst/>
          </a:prstGeom>
        </p:spPr>
      </p:pic>
      <p:cxnSp>
        <p:nvCxnSpPr>
          <p:cNvPr id="5" name="Connettore 1 4">
            <a:extLst>
              <a:ext uri="{FF2B5EF4-FFF2-40B4-BE49-F238E27FC236}">
                <a16:creationId xmlns:a16="http://schemas.microsoft.com/office/drawing/2014/main" id="{ED9DF11C-0185-D830-C6FF-A95BDEBC76A1}"/>
              </a:ext>
            </a:extLst>
          </p:cNvPr>
          <p:cNvCxnSpPr>
            <a:cxnSpLocks/>
          </p:cNvCxnSpPr>
          <p:nvPr/>
        </p:nvCxnSpPr>
        <p:spPr>
          <a:xfrm>
            <a:off x="143496" y="6475199"/>
            <a:ext cx="215188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CasellaDiTesto 10">
            <a:extLst>
              <a:ext uri="{FF2B5EF4-FFF2-40B4-BE49-F238E27FC236}">
                <a16:creationId xmlns:a16="http://schemas.microsoft.com/office/drawing/2014/main" id="{A16ABE8E-1A5F-3EF8-D44A-F0C03D3F81D9}"/>
              </a:ext>
            </a:extLst>
          </p:cNvPr>
          <p:cNvSpPr txBox="1"/>
          <p:nvPr/>
        </p:nvSpPr>
        <p:spPr>
          <a:xfrm>
            <a:off x="-19791" y="6539464"/>
            <a:ext cx="2478460" cy="276999"/>
          </a:xfrm>
          <a:prstGeom prst="rect">
            <a:avLst/>
          </a:prstGeom>
          <a:noFill/>
        </p:spPr>
        <p:txBody>
          <a:bodyPr wrap="square">
            <a:spAutoFit/>
          </a:bodyPr>
          <a:lstStyle/>
          <a:p>
            <a:pPr algn="ctr"/>
            <a:r>
              <a:rPr lang="it-IT" sz="1200" dirty="0">
                <a:solidFill>
                  <a:schemeClr val="bg1"/>
                </a:solidFill>
                <a:effectLst/>
                <a:latin typeface="Helvetica" pitchFamily="2" charset="0"/>
              </a:rPr>
              <a:t>(1Cor 9:19)</a:t>
            </a:r>
          </a:p>
        </p:txBody>
      </p:sp>
      <p:pic>
        <p:nvPicPr>
          <p:cNvPr id="13" name="Immagine 12" descr="Immagine che contiene testo, grafica vettoriale, candelabro, clipart&#10;&#10;Descrizione generata automaticamente">
            <a:extLst>
              <a:ext uri="{FF2B5EF4-FFF2-40B4-BE49-F238E27FC236}">
                <a16:creationId xmlns:a16="http://schemas.microsoft.com/office/drawing/2014/main" id="{921B99C7-5EDB-5947-4697-DB1D953E45C3}"/>
              </a:ext>
            </a:extLst>
          </p:cNvPr>
          <p:cNvPicPr>
            <a:picLocks noChangeAspect="1"/>
          </p:cNvPicPr>
          <p:nvPr/>
        </p:nvPicPr>
        <p:blipFill>
          <a:blip r:embed="rId7"/>
          <a:stretch>
            <a:fillRect/>
          </a:stretch>
        </p:blipFill>
        <p:spPr>
          <a:xfrm>
            <a:off x="1005385" y="6013856"/>
            <a:ext cx="428108" cy="341263"/>
          </a:xfrm>
          <a:prstGeom prst="rect">
            <a:avLst/>
          </a:prstGeom>
        </p:spPr>
      </p:pic>
      <p:sp>
        <p:nvSpPr>
          <p:cNvPr id="15" name="Rettangolo 14">
            <a:extLst>
              <a:ext uri="{FF2B5EF4-FFF2-40B4-BE49-F238E27FC236}">
                <a16:creationId xmlns:a16="http://schemas.microsoft.com/office/drawing/2014/main" id="{61150539-8EC8-0060-5BE6-FD067FF17CE9}"/>
              </a:ext>
            </a:extLst>
          </p:cNvPr>
          <p:cNvSpPr/>
          <p:nvPr/>
        </p:nvSpPr>
        <p:spPr>
          <a:xfrm>
            <a:off x="7461130" y="3620187"/>
            <a:ext cx="2455728" cy="1823576"/>
          </a:xfrm>
          <a:prstGeom prst="rect">
            <a:avLst/>
          </a:prstGeom>
        </p:spPr>
        <p:txBody>
          <a:bodyPr wrap="square">
            <a:spAutoFit/>
          </a:bodyPr>
          <a:lstStyle/>
          <a:p>
            <a:pPr algn="ctr">
              <a:lnSpc>
                <a:spcPts val="1480"/>
              </a:lnSpc>
            </a:pPr>
            <a:r>
              <a:rPr lang="it-IT" sz="1400" b="1" i="1" dirty="0">
                <a:latin typeface="Arial Narrow" panose="020B0604020202020204" pitchFamily="34" charset="0"/>
                <a:cs typeface="Arial Narrow" panose="020B0604020202020204" pitchFamily="34" charset="0"/>
              </a:rPr>
              <a:t>Let’s learn to listen carefully to the voice of God in the depths of our heart. This is the voice of our conscience. It will tell us what God wants of us in every moment. It will help us know how to love our </a:t>
            </a:r>
            <a:r>
              <a:rPr lang="en-US" sz="1400" b="1" i="1" dirty="0">
                <a:latin typeface="Arial Narrow" panose="020B0604020202020204" pitchFamily="34" charset="0"/>
                <a:cs typeface="Arial Narrow" panose="020B0604020202020204" pitchFamily="34" charset="0"/>
              </a:rPr>
              <a:t>neighbour</a:t>
            </a:r>
            <a:r>
              <a:rPr lang="it-IT" sz="1400" b="1" i="1" dirty="0">
                <a:latin typeface="Arial Narrow" panose="020B0604020202020204" pitchFamily="34" charset="0"/>
                <a:cs typeface="Arial Narrow" panose="020B0604020202020204" pitchFamily="34" charset="0"/>
              </a:rPr>
              <a:t> and how to bring them to experience God’s great love for them.</a:t>
            </a:r>
          </a:p>
        </p:txBody>
      </p:sp>
      <p:pic>
        <p:nvPicPr>
          <p:cNvPr id="19" name="Immagine 18" descr="Immagine che contiene testo&#10;&#10;Descrizione generata automaticamente">
            <a:extLst>
              <a:ext uri="{FF2B5EF4-FFF2-40B4-BE49-F238E27FC236}">
                <a16:creationId xmlns:a16="http://schemas.microsoft.com/office/drawing/2014/main" id="{A1F2BE70-76F5-C679-2D02-23E82815D5CA}"/>
              </a:ext>
            </a:extLst>
          </p:cNvPr>
          <p:cNvPicPr>
            <a:picLocks noChangeAspect="1"/>
          </p:cNvPicPr>
          <p:nvPr/>
        </p:nvPicPr>
        <p:blipFill rotWithShape="1">
          <a:blip r:embed="rId8"/>
          <a:srcRect t="21359" r="-600"/>
          <a:stretch/>
        </p:blipFill>
        <p:spPr>
          <a:xfrm>
            <a:off x="4948133" y="1779237"/>
            <a:ext cx="2516513" cy="1290932"/>
          </a:xfrm>
          <a:prstGeom prst="rect">
            <a:avLst/>
          </a:prstGeom>
        </p:spPr>
      </p:pic>
      <p:pic>
        <p:nvPicPr>
          <p:cNvPr id="21" name="Immagine 20">
            <a:extLst>
              <a:ext uri="{FF2B5EF4-FFF2-40B4-BE49-F238E27FC236}">
                <a16:creationId xmlns:a16="http://schemas.microsoft.com/office/drawing/2014/main" id="{4196A190-A1B2-58C3-B4B6-0C1CBD0B61B2}"/>
              </a:ext>
            </a:extLst>
          </p:cNvPr>
          <p:cNvPicPr>
            <a:picLocks noChangeAspect="1"/>
          </p:cNvPicPr>
          <p:nvPr/>
        </p:nvPicPr>
        <p:blipFill rotWithShape="1">
          <a:blip r:embed="rId9"/>
          <a:srcRect t="10036" b="15237"/>
          <a:stretch/>
        </p:blipFill>
        <p:spPr>
          <a:xfrm>
            <a:off x="2459632" y="3427037"/>
            <a:ext cx="2499956" cy="1262877"/>
          </a:xfrm>
          <a:prstGeom prst="rect">
            <a:avLst/>
          </a:prstGeom>
        </p:spPr>
      </p:pic>
      <p:pic>
        <p:nvPicPr>
          <p:cNvPr id="23" name="Immagine 22">
            <a:extLst>
              <a:ext uri="{FF2B5EF4-FFF2-40B4-BE49-F238E27FC236}">
                <a16:creationId xmlns:a16="http://schemas.microsoft.com/office/drawing/2014/main" id="{3DDA1133-FBB9-66D9-64C7-671DCED66625}"/>
              </a:ext>
            </a:extLst>
          </p:cNvPr>
          <p:cNvPicPr>
            <a:picLocks noChangeAspect="1"/>
          </p:cNvPicPr>
          <p:nvPr/>
        </p:nvPicPr>
        <p:blipFill>
          <a:blip r:embed="rId10"/>
          <a:stretch>
            <a:fillRect/>
          </a:stretch>
        </p:blipFill>
        <p:spPr>
          <a:xfrm>
            <a:off x="7706629" y="2076978"/>
            <a:ext cx="1964731" cy="1028761"/>
          </a:xfrm>
          <a:prstGeom prst="rect">
            <a:avLst/>
          </a:prstGeom>
        </p:spPr>
      </p:pic>
      <p:cxnSp>
        <p:nvCxnSpPr>
          <p:cNvPr id="25" name="Connettore 1 24">
            <a:extLst>
              <a:ext uri="{FF2B5EF4-FFF2-40B4-BE49-F238E27FC236}">
                <a16:creationId xmlns:a16="http://schemas.microsoft.com/office/drawing/2014/main" id="{C4C5B6C6-6690-99CF-F40A-290299E61151}"/>
              </a:ext>
            </a:extLst>
          </p:cNvPr>
          <p:cNvCxnSpPr>
            <a:cxnSpLocks/>
          </p:cNvCxnSpPr>
          <p:nvPr/>
        </p:nvCxnSpPr>
        <p:spPr>
          <a:xfrm>
            <a:off x="2657901" y="5032934"/>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6" name="Immagine 25" descr="Immagine che contiene interni, freno a disco, clipart&#10;&#10;Descrizione generata automaticamente">
            <a:extLst>
              <a:ext uri="{FF2B5EF4-FFF2-40B4-BE49-F238E27FC236}">
                <a16:creationId xmlns:a16="http://schemas.microsoft.com/office/drawing/2014/main" id="{3FDEFD16-1128-FA1C-BE99-7C91B8424F5E}"/>
              </a:ext>
            </a:extLst>
          </p:cNvPr>
          <p:cNvPicPr>
            <a:picLocks noChangeAspect="1"/>
          </p:cNvPicPr>
          <p:nvPr/>
        </p:nvPicPr>
        <p:blipFill rotWithShape="1">
          <a:blip r:embed="rId6"/>
          <a:srcRect l="-2252" r="71089"/>
          <a:stretch/>
        </p:blipFill>
        <p:spPr>
          <a:xfrm>
            <a:off x="3428384" y="4771851"/>
            <a:ext cx="572315" cy="509887"/>
          </a:xfrm>
          <a:prstGeom prst="rect">
            <a:avLst/>
          </a:prstGeom>
        </p:spPr>
      </p:pic>
      <p:cxnSp>
        <p:nvCxnSpPr>
          <p:cNvPr id="46" name="Connettore 1 45">
            <a:extLst>
              <a:ext uri="{FF2B5EF4-FFF2-40B4-BE49-F238E27FC236}">
                <a16:creationId xmlns:a16="http://schemas.microsoft.com/office/drawing/2014/main" id="{5CD341EC-A291-2DCE-3957-B6916857A342}"/>
              </a:ext>
            </a:extLst>
          </p:cNvPr>
          <p:cNvCxnSpPr>
            <a:cxnSpLocks/>
          </p:cNvCxnSpPr>
          <p:nvPr/>
        </p:nvCxnSpPr>
        <p:spPr>
          <a:xfrm>
            <a:off x="5149749" y="329915"/>
            <a:ext cx="2113280" cy="0"/>
          </a:xfrm>
          <a:prstGeom prst="line">
            <a:avLst/>
          </a:prstGeom>
          <a:ln w="12700">
            <a:solidFill>
              <a:schemeClr val="bg1"/>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91" name="Immagine 90" descr="Immagine che contiene interni, freno a disco, clipart&#10;&#10;Descrizione generata automaticamente">
            <a:extLst>
              <a:ext uri="{FF2B5EF4-FFF2-40B4-BE49-F238E27FC236}">
                <a16:creationId xmlns:a16="http://schemas.microsoft.com/office/drawing/2014/main" id="{FA0105FB-A368-E50D-B683-627C016BBA11}"/>
              </a:ext>
            </a:extLst>
          </p:cNvPr>
          <p:cNvPicPr>
            <a:picLocks noChangeAspect="1"/>
          </p:cNvPicPr>
          <p:nvPr/>
        </p:nvPicPr>
        <p:blipFill rotWithShape="1">
          <a:blip r:embed="rId6"/>
          <a:srcRect l="34754" r="34083"/>
          <a:stretch/>
        </p:blipFill>
        <p:spPr>
          <a:xfrm>
            <a:off x="5914005" y="69424"/>
            <a:ext cx="584769" cy="520983"/>
          </a:xfrm>
          <a:prstGeom prst="rect">
            <a:avLst/>
          </a:prstGeom>
        </p:spPr>
      </p:pic>
      <p:sp>
        <p:nvSpPr>
          <p:cNvPr id="27" name="Ovale 26">
            <a:extLst>
              <a:ext uri="{FF2B5EF4-FFF2-40B4-BE49-F238E27FC236}">
                <a16:creationId xmlns:a16="http://schemas.microsoft.com/office/drawing/2014/main" id="{CD17D127-8FC3-F40F-1D43-1BA4ACCD509B}"/>
              </a:ext>
            </a:extLst>
          </p:cNvPr>
          <p:cNvSpPr/>
          <p:nvPr/>
        </p:nvSpPr>
        <p:spPr>
          <a:xfrm>
            <a:off x="5512918" y="2733455"/>
            <a:ext cx="1386942" cy="138694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7" name="Immagine 16" descr="Immagine che contiene scuro&#10;&#10;Descrizione generata automaticamente">
            <a:extLst>
              <a:ext uri="{FF2B5EF4-FFF2-40B4-BE49-F238E27FC236}">
                <a16:creationId xmlns:a16="http://schemas.microsoft.com/office/drawing/2014/main" id="{254FB341-67E3-F294-FF60-3D9D2C1D36B9}"/>
              </a:ext>
            </a:extLst>
          </p:cNvPr>
          <p:cNvPicPr>
            <a:picLocks noChangeAspect="1"/>
          </p:cNvPicPr>
          <p:nvPr/>
        </p:nvPicPr>
        <p:blipFill>
          <a:blip r:embed="rId11"/>
          <a:stretch>
            <a:fillRect/>
          </a:stretch>
        </p:blipFill>
        <p:spPr>
          <a:xfrm>
            <a:off x="5613526" y="2593314"/>
            <a:ext cx="1185727" cy="839205"/>
          </a:xfrm>
          <a:prstGeom prst="rect">
            <a:avLst/>
          </a:prstGeom>
        </p:spPr>
      </p:pic>
      <p:sp>
        <p:nvSpPr>
          <p:cNvPr id="28" name="Rettangolo 27">
            <a:extLst>
              <a:ext uri="{FF2B5EF4-FFF2-40B4-BE49-F238E27FC236}">
                <a16:creationId xmlns:a16="http://schemas.microsoft.com/office/drawing/2014/main" id="{90C2063A-903B-099A-2F86-7B3BE860DAC1}"/>
              </a:ext>
            </a:extLst>
          </p:cNvPr>
          <p:cNvSpPr/>
          <p:nvPr/>
        </p:nvSpPr>
        <p:spPr>
          <a:xfrm>
            <a:off x="4959245" y="3427037"/>
            <a:ext cx="2494288" cy="3449351"/>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4" name="Rettangolo 13">
            <a:extLst>
              <a:ext uri="{FF2B5EF4-FFF2-40B4-BE49-F238E27FC236}">
                <a16:creationId xmlns:a16="http://schemas.microsoft.com/office/drawing/2014/main" id="{4941762D-6F7C-2BB6-93BE-1CF914F84CD4}"/>
              </a:ext>
            </a:extLst>
          </p:cNvPr>
          <p:cNvSpPr/>
          <p:nvPr/>
        </p:nvSpPr>
        <p:spPr>
          <a:xfrm>
            <a:off x="4959718" y="3644999"/>
            <a:ext cx="2493343" cy="2926442"/>
          </a:xfrm>
          <a:prstGeom prst="rect">
            <a:avLst/>
          </a:prstGeom>
        </p:spPr>
        <p:txBody>
          <a:bodyPr wrap="square">
            <a:spAutoFit/>
          </a:bodyPr>
          <a:lstStyle/>
          <a:p>
            <a:pPr algn="ctr">
              <a:lnSpc>
                <a:spcPts val="1680"/>
              </a:lnSpc>
            </a:pPr>
            <a:r>
              <a:rPr lang="it-IT" sz="1500" i="1" dirty="0">
                <a:solidFill>
                  <a:schemeClr val="bg1"/>
                </a:solidFill>
                <a:latin typeface="Arial Narrow" panose="020B0604020202020204" pitchFamily="34" charset="0"/>
                <a:cs typeface="Arial Narrow" panose="020B0604020202020204" pitchFamily="34" charset="0"/>
              </a:rPr>
              <a:t>«At first the guards would not speak to me. They only answered yes or no. One night I got an idea. I told myself, ‘Fran</a:t>
            </a:r>
            <a:r>
              <a:rPr lang="az-Cyrl-AZ" sz="1500" i="1" dirty="0">
                <a:solidFill>
                  <a:schemeClr val="bg1"/>
                </a:solidFill>
                <a:latin typeface="Arial Narrow" panose="020B0604020202020204" pitchFamily="34" charset="0"/>
                <a:cs typeface="Arial Narrow" panose="020B0604020202020204" pitchFamily="34" charset="0"/>
              </a:rPr>
              <a:t>ҫ</a:t>
            </a:r>
            <a:r>
              <a:rPr lang="it-IT" sz="1500" i="1" dirty="0">
                <a:solidFill>
                  <a:schemeClr val="bg1"/>
                </a:solidFill>
                <a:latin typeface="Arial Narrow" panose="020B0604020202020204" pitchFamily="34" charset="0"/>
                <a:cs typeface="Arial Narrow" panose="020B0604020202020204" pitchFamily="34" charset="0"/>
              </a:rPr>
              <a:t>ois, you are still very rich because you have the love of Jesus in your heart. Love them like Jesus loved you!’ </a:t>
            </a:r>
          </a:p>
          <a:p>
            <a:pPr algn="ctr">
              <a:lnSpc>
                <a:spcPts val="1680"/>
              </a:lnSpc>
            </a:pPr>
            <a:r>
              <a:rPr lang="it-IT" sz="1500" i="1" dirty="0">
                <a:solidFill>
                  <a:schemeClr val="bg1"/>
                </a:solidFill>
                <a:latin typeface="Arial Narrow" panose="020B0604020202020204" pitchFamily="34" charset="0"/>
                <a:cs typeface="Arial Narrow" panose="020B0604020202020204" pitchFamily="34" charset="0"/>
              </a:rPr>
              <a:t>The next morning I started to love them even more than before, seeing Jesus in each one, smiling at them and speaking kindly to them».</a:t>
            </a:r>
          </a:p>
        </p:txBody>
      </p:sp>
      <p:cxnSp>
        <p:nvCxnSpPr>
          <p:cNvPr id="29" name="Connettore 1 28">
            <a:extLst>
              <a:ext uri="{FF2B5EF4-FFF2-40B4-BE49-F238E27FC236}">
                <a16:creationId xmlns:a16="http://schemas.microsoft.com/office/drawing/2014/main" id="{B7D5CCB4-ADB0-E49B-E518-29C5CEA9A50D}"/>
              </a:ext>
            </a:extLst>
          </p:cNvPr>
          <p:cNvCxnSpPr>
            <a:cxnSpLocks/>
          </p:cNvCxnSpPr>
          <p:nvPr/>
        </p:nvCxnSpPr>
        <p:spPr>
          <a:xfrm>
            <a:off x="7632354" y="335358"/>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0" name="Immagine 29" descr="Immagine che contiene interni, freno a disco, clipart&#10;&#10;Descrizione generata automaticamente">
            <a:extLst>
              <a:ext uri="{FF2B5EF4-FFF2-40B4-BE49-F238E27FC236}">
                <a16:creationId xmlns:a16="http://schemas.microsoft.com/office/drawing/2014/main" id="{46AA699B-F329-C2F1-D868-A7F62796E17F}"/>
              </a:ext>
            </a:extLst>
          </p:cNvPr>
          <p:cNvPicPr>
            <a:picLocks noChangeAspect="1"/>
          </p:cNvPicPr>
          <p:nvPr/>
        </p:nvPicPr>
        <p:blipFill rotWithShape="1">
          <a:blip r:embed="rId6"/>
          <a:srcRect l="-2252" r="71089"/>
          <a:stretch/>
        </p:blipFill>
        <p:spPr>
          <a:xfrm>
            <a:off x="8402837" y="80415"/>
            <a:ext cx="572315" cy="509887"/>
          </a:xfrm>
          <a:prstGeom prst="rect">
            <a:avLst/>
          </a:prstGeom>
        </p:spPr>
      </p:pic>
      <p:cxnSp>
        <p:nvCxnSpPr>
          <p:cNvPr id="31" name="Connettore 1 30">
            <a:extLst>
              <a:ext uri="{FF2B5EF4-FFF2-40B4-BE49-F238E27FC236}">
                <a16:creationId xmlns:a16="http://schemas.microsoft.com/office/drawing/2014/main" id="{13523999-833C-B762-74DF-D9BA1B4294A3}"/>
              </a:ext>
            </a:extLst>
          </p:cNvPr>
          <p:cNvCxnSpPr>
            <a:cxnSpLocks/>
          </p:cNvCxnSpPr>
          <p:nvPr/>
        </p:nvCxnSpPr>
        <p:spPr>
          <a:xfrm>
            <a:off x="7632354" y="3290030"/>
            <a:ext cx="2113280" cy="0"/>
          </a:xfrm>
          <a:prstGeom prst="line">
            <a:avLst/>
          </a:prstGeom>
          <a:ln w="12700">
            <a:solidFill>
              <a:schemeClr val="bg1">
                <a:lumMod val="50000"/>
              </a:schemeClr>
            </a:solidFill>
            <a:prstDash val="sys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32" name="Immagine 31" descr="Immagine che contiene interni, freno a disco, clipart&#10;&#10;Descrizione generata automaticamente">
            <a:extLst>
              <a:ext uri="{FF2B5EF4-FFF2-40B4-BE49-F238E27FC236}">
                <a16:creationId xmlns:a16="http://schemas.microsoft.com/office/drawing/2014/main" id="{447A8464-8355-10C1-298C-AE71ECDFA0FE}"/>
              </a:ext>
            </a:extLst>
          </p:cNvPr>
          <p:cNvPicPr>
            <a:picLocks noChangeAspect="1"/>
          </p:cNvPicPr>
          <p:nvPr/>
        </p:nvPicPr>
        <p:blipFill rotWithShape="1">
          <a:blip r:embed="rId6"/>
          <a:srcRect l="34754" r="34083"/>
          <a:stretch/>
        </p:blipFill>
        <p:spPr>
          <a:xfrm>
            <a:off x="8396610" y="3029539"/>
            <a:ext cx="584769" cy="520983"/>
          </a:xfrm>
          <a:prstGeom prst="rect">
            <a:avLst/>
          </a:prstGeom>
        </p:spPr>
      </p:pic>
    </p:spTree>
    <p:extLst>
      <p:ext uri="{BB962C8B-B14F-4D97-AF65-F5344CB8AC3E}">
        <p14:creationId xmlns:p14="http://schemas.microsoft.com/office/powerpoint/2010/main" val="1181716005"/>
      </p:ext>
    </p:extLst>
  </p:cSld>
  <p:clrMapOvr>
    <a:masterClrMapping/>
  </p:clrMapOvr>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413</TotalTime>
  <Words>367</Words>
  <Application>Microsoft Office PowerPoint</Application>
  <PresentationFormat>A4 (21x29,7 cm)</PresentationFormat>
  <Paragraphs>29</Paragraphs>
  <Slides>1</Slides>
  <Notes>1</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1</vt:i4>
      </vt:variant>
    </vt:vector>
  </HeadingPairs>
  <TitlesOfParts>
    <vt:vector size="8" baseType="lpstr">
      <vt:lpstr>Arial</vt:lpstr>
      <vt:lpstr>Arial Black</vt:lpstr>
      <vt:lpstr>Arial Narrow</vt:lpstr>
      <vt:lpstr>Calibri</vt:lpstr>
      <vt:lpstr>Calibri Light</vt:lpstr>
      <vt:lpstr>Helvetica</vt:lpstr>
      <vt:lpstr>Tema di Office</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ago spolti</dc:creator>
  <cp:lastModifiedBy>Jonna De Guzman</cp:lastModifiedBy>
  <cp:revision>38</cp:revision>
  <cp:lastPrinted>2022-08-13T20:16:46Z</cp:lastPrinted>
  <dcterms:created xsi:type="dcterms:W3CDTF">2022-04-22T17:03:31Z</dcterms:created>
  <dcterms:modified xsi:type="dcterms:W3CDTF">2022-08-23T22:29:31Z</dcterms:modified>
</cp:coreProperties>
</file>