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909"/>
  </p:normalViewPr>
  <p:slideViewPr>
    <p:cSldViewPr snapToGrid="0" snapToObjects="1" showGuides="1">
      <p:cViewPr varScale="1">
        <p:scale>
          <a:sx n="81" d="100"/>
          <a:sy n="81" d="100"/>
        </p:scale>
        <p:origin x="810" y="-228"/>
      </p:cViewPr>
      <p:guideLst>
        <p:guide orient="horz" pos="2160"/>
        <p:guide pos="28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8767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6260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9907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2821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0977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693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7041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7343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3435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2541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8194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218F1-76BB-364B-8CDF-73733551BA7D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AE468-244E-1F41-8289-F9442F898D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564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ttangolo 96">
            <a:extLst>
              <a:ext uri="{FF2B5EF4-FFF2-40B4-BE49-F238E27FC236}">
                <a16:creationId xmlns:a16="http://schemas.microsoft.com/office/drawing/2014/main" id="{D04039B8-1BA3-518E-DC54-951CBE6096F8}"/>
              </a:ext>
            </a:extLst>
          </p:cNvPr>
          <p:cNvSpPr/>
          <p:nvPr/>
        </p:nvSpPr>
        <p:spPr>
          <a:xfrm>
            <a:off x="2470717" y="2764782"/>
            <a:ext cx="2509768" cy="7122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1" name="Rettangolo 90">
            <a:extLst>
              <a:ext uri="{FF2B5EF4-FFF2-40B4-BE49-F238E27FC236}">
                <a16:creationId xmlns:a16="http://schemas.microsoft.com/office/drawing/2014/main" id="{7700A53B-9743-334C-8A6B-752C5D0AA7E7}"/>
              </a:ext>
            </a:extLst>
          </p:cNvPr>
          <p:cNvSpPr/>
          <p:nvPr/>
        </p:nvSpPr>
        <p:spPr>
          <a:xfrm>
            <a:off x="2462213" y="6176627"/>
            <a:ext cx="2499717" cy="68342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7" name="Rettangolo 126">
            <a:extLst>
              <a:ext uri="{FF2B5EF4-FFF2-40B4-BE49-F238E27FC236}">
                <a16:creationId xmlns:a16="http://schemas.microsoft.com/office/drawing/2014/main" id="{1FB5A937-65B5-738E-7B99-4EAE3CC5DB17}"/>
              </a:ext>
            </a:extLst>
          </p:cNvPr>
          <p:cNvSpPr/>
          <p:nvPr/>
        </p:nvSpPr>
        <p:spPr>
          <a:xfrm>
            <a:off x="7419494" y="2762428"/>
            <a:ext cx="2486506" cy="3499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D2F8887B-F121-B800-D403-A7626992D460}"/>
              </a:ext>
            </a:extLst>
          </p:cNvPr>
          <p:cNvSpPr/>
          <p:nvPr/>
        </p:nvSpPr>
        <p:spPr>
          <a:xfrm>
            <a:off x="4953000" y="3002"/>
            <a:ext cx="2476500" cy="68580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6" name="Rettangolo 125">
            <a:extLst>
              <a:ext uri="{FF2B5EF4-FFF2-40B4-BE49-F238E27FC236}">
                <a16:creationId xmlns:a16="http://schemas.microsoft.com/office/drawing/2014/main" id="{C0FB1302-21A2-E8D0-CD8D-984EA6A3E470}"/>
              </a:ext>
            </a:extLst>
          </p:cNvPr>
          <p:cNvSpPr/>
          <p:nvPr/>
        </p:nvSpPr>
        <p:spPr>
          <a:xfrm>
            <a:off x="4953000" y="2762428"/>
            <a:ext cx="2475347" cy="7122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FCDC5EB3-C76C-E259-2A53-134219A7F1E6}"/>
              </a:ext>
            </a:extLst>
          </p:cNvPr>
          <p:cNvSpPr/>
          <p:nvPr/>
        </p:nvSpPr>
        <p:spPr>
          <a:xfrm>
            <a:off x="0" y="0"/>
            <a:ext cx="24765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7" name="Immagine 36">
            <a:extLst>
              <a:ext uri="{FF2B5EF4-FFF2-40B4-BE49-F238E27FC236}">
                <a16:creationId xmlns:a16="http://schemas.microsoft.com/office/drawing/2014/main" id="{130AEB71-C927-3325-F319-47D6D9E904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06" y="92536"/>
            <a:ext cx="2188889" cy="258686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8" name="Ovale 37">
            <a:extLst>
              <a:ext uri="{FF2B5EF4-FFF2-40B4-BE49-F238E27FC236}">
                <a16:creationId xmlns:a16="http://schemas.microsoft.com/office/drawing/2014/main" id="{97C0E2C2-46C5-791A-7C70-6FBE7BF3D30B}"/>
              </a:ext>
            </a:extLst>
          </p:cNvPr>
          <p:cNvSpPr/>
          <p:nvPr/>
        </p:nvSpPr>
        <p:spPr>
          <a:xfrm>
            <a:off x="785956" y="1832868"/>
            <a:ext cx="947532" cy="947532"/>
          </a:xfrm>
          <a:prstGeom prst="ellipse">
            <a:avLst/>
          </a:prstGeom>
          <a:solidFill>
            <a:srgbClr val="EE7D31"/>
          </a:solidFill>
          <a:ln w="57150">
            <a:solidFill>
              <a:srgbClr val="DADAD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Ovale 41">
            <a:extLst>
              <a:ext uri="{FF2B5EF4-FFF2-40B4-BE49-F238E27FC236}">
                <a16:creationId xmlns:a16="http://schemas.microsoft.com/office/drawing/2014/main" id="{7A6D5905-15F6-8FED-3C5B-2D0BCBD59EBA}"/>
              </a:ext>
            </a:extLst>
          </p:cNvPr>
          <p:cNvSpPr/>
          <p:nvPr/>
        </p:nvSpPr>
        <p:spPr>
          <a:xfrm>
            <a:off x="1870818" y="1885760"/>
            <a:ext cx="448147" cy="44814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92D05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7</a:t>
            </a:r>
          </a:p>
        </p:txBody>
      </p: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C3AAE4C4-AA49-E6B6-16C8-23F96A9B4A6A}"/>
              </a:ext>
            </a:extLst>
          </p:cNvPr>
          <p:cNvGrpSpPr/>
          <p:nvPr/>
        </p:nvGrpSpPr>
        <p:grpSpPr>
          <a:xfrm>
            <a:off x="-48410" y="4725743"/>
            <a:ext cx="2381105" cy="2695590"/>
            <a:chOff x="-725550" y="138341"/>
            <a:chExt cx="2692400" cy="3048000"/>
          </a:xfrm>
        </p:grpSpPr>
        <p:sp>
          <p:nvSpPr>
            <p:cNvPr id="45" name="Figura a mano libera 44">
              <a:extLst>
                <a:ext uri="{FF2B5EF4-FFF2-40B4-BE49-F238E27FC236}">
                  <a16:creationId xmlns:a16="http://schemas.microsoft.com/office/drawing/2014/main" id="{A9C0AC61-C2A5-5A33-EADB-8D0A76639E6F}"/>
                </a:ext>
              </a:extLst>
            </p:cNvPr>
            <p:cNvSpPr/>
            <p:nvPr/>
          </p:nvSpPr>
          <p:spPr>
            <a:xfrm>
              <a:off x="-466276" y="251805"/>
              <a:ext cx="2103120" cy="2798064"/>
            </a:xfrm>
            <a:custGeom>
              <a:avLst/>
              <a:gdLst>
                <a:gd name="connsiteX0" fmla="*/ 1197864 w 2103120"/>
                <a:gd name="connsiteY0" fmla="*/ 484632 h 2798064"/>
                <a:gd name="connsiteX1" fmla="*/ 1490472 w 2103120"/>
                <a:gd name="connsiteY1" fmla="*/ 0 h 2798064"/>
                <a:gd name="connsiteX2" fmla="*/ 2103120 w 2103120"/>
                <a:gd name="connsiteY2" fmla="*/ 365760 h 2798064"/>
                <a:gd name="connsiteX3" fmla="*/ 1847088 w 2103120"/>
                <a:gd name="connsiteY3" fmla="*/ 758952 h 2798064"/>
                <a:gd name="connsiteX4" fmla="*/ 1856232 w 2103120"/>
                <a:gd name="connsiteY4" fmla="*/ 932688 h 2798064"/>
                <a:gd name="connsiteX5" fmla="*/ 1956816 w 2103120"/>
                <a:gd name="connsiteY5" fmla="*/ 1280160 h 2798064"/>
                <a:gd name="connsiteX6" fmla="*/ 1929384 w 2103120"/>
                <a:gd name="connsiteY6" fmla="*/ 1627632 h 2798064"/>
                <a:gd name="connsiteX7" fmla="*/ 1773936 w 2103120"/>
                <a:gd name="connsiteY7" fmla="*/ 1956816 h 2798064"/>
                <a:gd name="connsiteX8" fmla="*/ 1078992 w 2103120"/>
                <a:gd name="connsiteY8" fmla="*/ 2496312 h 2798064"/>
                <a:gd name="connsiteX9" fmla="*/ 576072 w 2103120"/>
                <a:gd name="connsiteY9" fmla="*/ 2798064 h 2798064"/>
                <a:gd name="connsiteX10" fmla="*/ 466344 w 2103120"/>
                <a:gd name="connsiteY10" fmla="*/ 2715768 h 2798064"/>
                <a:gd name="connsiteX11" fmla="*/ 0 w 2103120"/>
                <a:gd name="connsiteY11" fmla="*/ 2432304 h 2798064"/>
                <a:gd name="connsiteX12" fmla="*/ 146304 w 2103120"/>
                <a:gd name="connsiteY12" fmla="*/ 1325880 h 2798064"/>
                <a:gd name="connsiteX13" fmla="*/ 256032 w 2103120"/>
                <a:gd name="connsiteY13" fmla="*/ 941832 h 2798064"/>
                <a:gd name="connsiteX14" fmla="*/ 512064 w 2103120"/>
                <a:gd name="connsiteY14" fmla="*/ 649224 h 2798064"/>
                <a:gd name="connsiteX15" fmla="*/ 731520 w 2103120"/>
                <a:gd name="connsiteY15" fmla="*/ 557784 h 2798064"/>
                <a:gd name="connsiteX16" fmla="*/ 1088136 w 2103120"/>
                <a:gd name="connsiteY16" fmla="*/ 521208 h 2798064"/>
                <a:gd name="connsiteX17" fmla="*/ 1197864 w 2103120"/>
                <a:gd name="connsiteY17" fmla="*/ 484632 h 279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03120" h="2798064">
                  <a:moveTo>
                    <a:pt x="1197864" y="484632"/>
                  </a:moveTo>
                  <a:lnTo>
                    <a:pt x="1490472" y="0"/>
                  </a:lnTo>
                  <a:lnTo>
                    <a:pt x="2103120" y="365760"/>
                  </a:lnTo>
                  <a:lnTo>
                    <a:pt x="1847088" y="758952"/>
                  </a:lnTo>
                  <a:lnTo>
                    <a:pt x="1856232" y="932688"/>
                  </a:lnTo>
                  <a:lnTo>
                    <a:pt x="1956816" y="1280160"/>
                  </a:lnTo>
                  <a:lnTo>
                    <a:pt x="1929384" y="1627632"/>
                  </a:lnTo>
                  <a:lnTo>
                    <a:pt x="1773936" y="1956816"/>
                  </a:lnTo>
                  <a:lnTo>
                    <a:pt x="1078992" y="2496312"/>
                  </a:lnTo>
                  <a:lnTo>
                    <a:pt x="576072" y="2798064"/>
                  </a:lnTo>
                  <a:lnTo>
                    <a:pt x="466344" y="2715768"/>
                  </a:lnTo>
                  <a:lnTo>
                    <a:pt x="0" y="2432304"/>
                  </a:lnTo>
                  <a:lnTo>
                    <a:pt x="146304" y="1325880"/>
                  </a:lnTo>
                  <a:lnTo>
                    <a:pt x="256032" y="941832"/>
                  </a:lnTo>
                  <a:lnTo>
                    <a:pt x="512064" y="649224"/>
                  </a:lnTo>
                  <a:lnTo>
                    <a:pt x="731520" y="557784"/>
                  </a:lnTo>
                  <a:lnTo>
                    <a:pt x="1088136" y="521208"/>
                  </a:lnTo>
                  <a:lnTo>
                    <a:pt x="1197864" y="484632"/>
                  </a:lnTo>
                  <a:close/>
                </a:path>
              </a:pathLst>
            </a:custGeom>
            <a:solidFill>
              <a:srgbClr val="EE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46" name="Immagine 45">
              <a:extLst>
                <a:ext uri="{FF2B5EF4-FFF2-40B4-BE49-F238E27FC236}">
                  <a16:creationId xmlns:a16="http://schemas.microsoft.com/office/drawing/2014/main" id="{E26B658D-54D0-DBF9-1D0B-A74F12A7A2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11902">
              <a:off x="-725550" y="138341"/>
              <a:ext cx="2692400" cy="3048000"/>
            </a:xfrm>
            <a:prstGeom prst="rect">
              <a:avLst/>
            </a:prstGeom>
            <a:effectLst/>
          </p:spPr>
        </p:pic>
        <p:pic>
          <p:nvPicPr>
            <p:cNvPr id="47" name="Immagine 46">
              <a:extLst>
                <a:ext uri="{FF2B5EF4-FFF2-40B4-BE49-F238E27FC236}">
                  <a16:creationId xmlns:a16="http://schemas.microsoft.com/office/drawing/2014/main" id="{AF72A860-53AB-36A7-FC86-FB1A8BBF7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221955" y="819736"/>
              <a:ext cx="1685210" cy="1685210"/>
            </a:xfrm>
            <a:prstGeom prst="rect">
              <a:avLst/>
            </a:prstGeom>
          </p:spPr>
        </p:pic>
        <p:sp>
          <p:nvSpPr>
            <p:cNvPr id="48" name="Rettangolo 47">
              <a:extLst>
                <a:ext uri="{FF2B5EF4-FFF2-40B4-BE49-F238E27FC236}">
                  <a16:creationId xmlns:a16="http://schemas.microsoft.com/office/drawing/2014/main" id="{57767883-4230-8423-707E-1FE1B8947369}"/>
                </a:ext>
              </a:extLst>
            </p:cNvPr>
            <p:cNvSpPr/>
            <p:nvPr/>
          </p:nvSpPr>
          <p:spPr>
            <a:xfrm rot="16200000">
              <a:off x="-1406657" y="1661903"/>
              <a:ext cx="1800225" cy="22620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it-IT" sz="700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   V. </a:t>
              </a:r>
              <a:r>
                <a:rPr lang="it-IT" sz="700" dirty="0" err="1">
                  <a:latin typeface="Arial Narrow" panose="020B0604020202020204" pitchFamily="34" charset="0"/>
                  <a:cs typeface="Arial Narrow" panose="020B0604020202020204" pitchFamily="34" charset="0"/>
                </a:rPr>
                <a:t>F</a:t>
              </a:r>
              <a:r>
                <a:rPr lang="it-IT" sz="700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. Sanchez</a:t>
              </a:r>
              <a:endParaRPr lang="it-IT" sz="700" u="none" strike="noStrike" dirty="0">
                <a:effectLst/>
                <a:latin typeface="Arial Narrow" panose="020B0604020202020204" pitchFamily="34" charset="0"/>
                <a:cs typeface="Arial Narrow" panose="020B0604020202020204" pitchFamily="34" charset="0"/>
              </a:endParaRPr>
            </a:p>
          </p:txBody>
        </p:sp>
      </p:grpSp>
      <p:grpSp>
        <p:nvGrpSpPr>
          <p:cNvPr id="63" name="Gruppo 62">
            <a:extLst>
              <a:ext uri="{FF2B5EF4-FFF2-40B4-BE49-F238E27FC236}">
                <a16:creationId xmlns:a16="http://schemas.microsoft.com/office/drawing/2014/main" id="{4BD30CE4-FD2A-8E45-0A14-C391043C550E}"/>
              </a:ext>
            </a:extLst>
          </p:cNvPr>
          <p:cNvGrpSpPr/>
          <p:nvPr/>
        </p:nvGrpSpPr>
        <p:grpSpPr>
          <a:xfrm>
            <a:off x="3540800" y="108253"/>
            <a:ext cx="289434" cy="289146"/>
            <a:chOff x="2904342" y="2895729"/>
            <a:chExt cx="567454" cy="566889"/>
          </a:xfrm>
        </p:grpSpPr>
        <p:sp>
          <p:nvSpPr>
            <p:cNvPr id="64" name="Rettangolo con angoli arrotondati 63">
              <a:extLst>
                <a:ext uri="{FF2B5EF4-FFF2-40B4-BE49-F238E27FC236}">
                  <a16:creationId xmlns:a16="http://schemas.microsoft.com/office/drawing/2014/main" id="{5A685562-9638-1954-45EE-3737C805C206}"/>
                </a:ext>
              </a:extLst>
            </p:cNvPr>
            <p:cNvSpPr/>
            <p:nvPr/>
          </p:nvSpPr>
          <p:spPr>
            <a:xfrm>
              <a:off x="2904342" y="2895729"/>
              <a:ext cx="566889" cy="56688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65" name="Immagine 64" descr="Immagine che contiene interni, freno a disco, clipart&#10;&#10;Descrizione generata automaticamente">
              <a:extLst>
                <a:ext uri="{FF2B5EF4-FFF2-40B4-BE49-F238E27FC236}">
                  <a16:creationId xmlns:a16="http://schemas.microsoft.com/office/drawing/2014/main" id="{D96BA9B5-8A0E-5734-C77A-FA029F7435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4754" r="34083"/>
            <a:stretch/>
          </p:blipFill>
          <p:spPr>
            <a:xfrm>
              <a:off x="2908687" y="2931959"/>
              <a:ext cx="563109" cy="501685"/>
            </a:xfrm>
            <a:prstGeom prst="rect">
              <a:avLst/>
            </a:prstGeom>
          </p:spPr>
        </p:pic>
      </p:grpSp>
      <p:pic>
        <p:nvPicPr>
          <p:cNvPr id="67" name="Immagine 66" descr="Immagine che contiene candelabro, grafica vettoriale&#10;&#10;Descrizione generata automaticamente">
            <a:extLst>
              <a:ext uri="{FF2B5EF4-FFF2-40B4-BE49-F238E27FC236}">
                <a16:creationId xmlns:a16="http://schemas.microsoft.com/office/drawing/2014/main" id="{143C080F-C821-F31F-A1B9-F629446BAE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888529">
            <a:off x="3476252" y="2334718"/>
            <a:ext cx="484646" cy="386332"/>
          </a:xfrm>
          <a:prstGeom prst="rect">
            <a:avLst/>
          </a:prstGeom>
        </p:spPr>
      </p:pic>
      <p:grpSp>
        <p:nvGrpSpPr>
          <p:cNvPr id="74" name="Gruppo 73">
            <a:extLst>
              <a:ext uri="{FF2B5EF4-FFF2-40B4-BE49-F238E27FC236}">
                <a16:creationId xmlns:a16="http://schemas.microsoft.com/office/drawing/2014/main" id="{833D82E4-DF97-ADAC-B040-33B1CC0C9827}"/>
              </a:ext>
            </a:extLst>
          </p:cNvPr>
          <p:cNvGrpSpPr/>
          <p:nvPr/>
        </p:nvGrpSpPr>
        <p:grpSpPr>
          <a:xfrm rot="20981588">
            <a:off x="2504720" y="6059633"/>
            <a:ext cx="737755" cy="737755"/>
            <a:chOff x="576113" y="0"/>
            <a:chExt cx="2468880" cy="2468880"/>
          </a:xfrm>
        </p:grpSpPr>
        <p:sp>
          <p:nvSpPr>
            <p:cNvPr id="75" name="Ovale 74">
              <a:extLst>
                <a:ext uri="{FF2B5EF4-FFF2-40B4-BE49-F238E27FC236}">
                  <a16:creationId xmlns:a16="http://schemas.microsoft.com/office/drawing/2014/main" id="{CC6CAD4F-025A-A78E-C1EA-C4A0C647459E}"/>
                </a:ext>
              </a:extLst>
            </p:cNvPr>
            <p:cNvSpPr/>
            <p:nvPr/>
          </p:nvSpPr>
          <p:spPr>
            <a:xfrm>
              <a:off x="576113" y="0"/>
              <a:ext cx="2468880" cy="2468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76" name="Immagine 75">
              <a:extLst>
                <a:ext uri="{FF2B5EF4-FFF2-40B4-BE49-F238E27FC236}">
                  <a16:creationId xmlns:a16="http://schemas.microsoft.com/office/drawing/2014/main" id="{C6101AC1-BD61-1792-A547-849D150EB2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4182" y="476628"/>
              <a:ext cx="2252083" cy="1745364"/>
            </a:xfrm>
            <a:prstGeom prst="rect">
              <a:avLst/>
            </a:prstGeom>
          </p:spPr>
        </p:pic>
      </p:grpSp>
      <p:sp>
        <p:nvSpPr>
          <p:cNvPr id="80" name="Rettangolo 79">
            <a:extLst>
              <a:ext uri="{FF2B5EF4-FFF2-40B4-BE49-F238E27FC236}">
                <a16:creationId xmlns:a16="http://schemas.microsoft.com/office/drawing/2014/main" id="{13949F30-87A8-92F9-1134-5552DB3C6E48}"/>
              </a:ext>
            </a:extLst>
          </p:cNvPr>
          <p:cNvSpPr/>
          <p:nvPr/>
        </p:nvSpPr>
        <p:spPr>
          <a:xfrm rot="16200000">
            <a:off x="6360449" y="4660060"/>
            <a:ext cx="244821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sz="900" b="1" dirty="0" smtClean="0">
                <a:solidFill>
                  <a:schemeClr val="bg1">
                    <a:lumMod val="50000"/>
                  </a:schemeClr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Pope Francis at the Sunday Angelus</a:t>
            </a:r>
            <a:r>
              <a:rPr lang="it-IT" sz="900" b="1" dirty="0">
                <a:solidFill>
                  <a:schemeClr val="bg1">
                    <a:lumMod val="50000"/>
                  </a:schemeClr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, </a:t>
            </a:r>
            <a:r>
              <a:rPr lang="it-IT" sz="900" b="1" dirty="0" smtClean="0">
                <a:solidFill>
                  <a:schemeClr val="bg1">
                    <a:lumMod val="50000"/>
                  </a:schemeClr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July 21, 2013</a:t>
            </a:r>
            <a:endParaRPr lang="it-IT" sz="900" b="1" dirty="0">
              <a:solidFill>
                <a:schemeClr val="bg1">
                  <a:lumMod val="50000"/>
                </a:schemeClr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81" name="Immagine 80">
            <a:extLst>
              <a:ext uri="{FF2B5EF4-FFF2-40B4-BE49-F238E27FC236}">
                <a16:creationId xmlns:a16="http://schemas.microsoft.com/office/drawing/2014/main" id="{A53B1761-9156-49B6-8DC8-564B3B0189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72316" y="2779175"/>
            <a:ext cx="730329" cy="772194"/>
          </a:xfrm>
          <a:prstGeom prst="rect">
            <a:avLst/>
          </a:prstGeom>
        </p:spPr>
      </p:pic>
      <p:sp>
        <p:nvSpPr>
          <p:cNvPr id="84" name="Rettangolo 83">
            <a:extLst>
              <a:ext uri="{FF2B5EF4-FFF2-40B4-BE49-F238E27FC236}">
                <a16:creationId xmlns:a16="http://schemas.microsoft.com/office/drawing/2014/main" id="{8B54BCEC-484E-0CB7-7E0C-1458876E885A}"/>
              </a:ext>
            </a:extLst>
          </p:cNvPr>
          <p:cNvSpPr/>
          <p:nvPr/>
        </p:nvSpPr>
        <p:spPr>
          <a:xfrm>
            <a:off x="5708393" y="2874477"/>
            <a:ext cx="1710525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60"/>
              </a:lnSpc>
            </a:pPr>
            <a:r>
              <a:rPr lang="it-IT" sz="1600" b="1" dirty="0" smtClean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The Word of Life </a:t>
            </a:r>
          </a:p>
          <a:p>
            <a:pPr>
              <a:lnSpc>
                <a:spcPts val="1660"/>
              </a:lnSpc>
            </a:pPr>
            <a:r>
              <a:rPr lang="it-IT" sz="16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i</a:t>
            </a:r>
            <a:r>
              <a:rPr lang="it-IT" sz="1600" b="1" dirty="0" smtClean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s like a seed.</a:t>
            </a:r>
            <a:endParaRPr lang="it-IT" sz="1600" b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grpSp>
        <p:nvGrpSpPr>
          <p:cNvPr id="85" name="Gruppo 84">
            <a:extLst>
              <a:ext uri="{FF2B5EF4-FFF2-40B4-BE49-F238E27FC236}">
                <a16:creationId xmlns:a16="http://schemas.microsoft.com/office/drawing/2014/main" id="{10222D97-60E7-F6C0-0C21-D367DC4003C4}"/>
              </a:ext>
            </a:extLst>
          </p:cNvPr>
          <p:cNvGrpSpPr/>
          <p:nvPr/>
        </p:nvGrpSpPr>
        <p:grpSpPr>
          <a:xfrm>
            <a:off x="5033653" y="2799166"/>
            <a:ext cx="635879" cy="635879"/>
            <a:chOff x="576113" y="0"/>
            <a:chExt cx="2468880" cy="2468880"/>
          </a:xfrm>
        </p:grpSpPr>
        <p:sp>
          <p:nvSpPr>
            <p:cNvPr id="86" name="Ovale 85">
              <a:extLst>
                <a:ext uri="{FF2B5EF4-FFF2-40B4-BE49-F238E27FC236}">
                  <a16:creationId xmlns:a16="http://schemas.microsoft.com/office/drawing/2014/main" id="{74906FA9-F352-6D4B-01E4-75B7D9F93DFC}"/>
                </a:ext>
              </a:extLst>
            </p:cNvPr>
            <p:cNvSpPr/>
            <p:nvPr/>
          </p:nvSpPr>
          <p:spPr>
            <a:xfrm>
              <a:off x="576113" y="0"/>
              <a:ext cx="2468880" cy="246888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87" name="Immagine 86">
              <a:extLst>
                <a:ext uri="{FF2B5EF4-FFF2-40B4-BE49-F238E27FC236}">
                  <a16:creationId xmlns:a16="http://schemas.microsoft.com/office/drawing/2014/main" id="{58F00A3E-837A-8A11-1FE1-325504B43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214821" y="89911"/>
              <a:ext cx="1390651" cy="2127251"/>
            </a:xfrm>
            <a:prstGeom prst="rect">
              <a:avLst/>
            </a:prstGeom>
            <a:effectLst/>
          </p:spPr>
        </p:pic>
        <p:cxnSp>
          <p:nvCxnSpPr>
            <p:cNvPr id="88" name="Connettore 1 87">
              <a:extLst>
                <a:ext uri="{FF2B5EF4-FFF2-40B4-BE49-F238E27FC236}">
                  <a16:creationId xmlns:a16="http://schemas.microsoft.com/office/drawing/2014/main" id="{7F82B1F4-4BDA-E24A-C4B9-9F07BEB7A949}"/>
                </a:ext>
              </a:extLst>
            </p:cNvPr>
            <p:cNvCxnSpPr>
              <a:cxnSpLocks/>
            </p:cNvCxnSpPr>
            <p:nvPr/>
          </p:nvCxnSpPr>
          <p:spPr>
            <a:xfrm>
              <a:off x="742384" y="1656783"/>
              <a:ext cx="213633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ettangolo 89">
            <a:extLst>
              <a:ext uri="{FF2B5EF4-FFF2-40B4-BE49-F238E27FC236}">
                <a16:creationId xmlns:a16="http://schemas.microsoft.com/office/drawing/2014/main" id="{189C6F12-5E19-22D4-FA7A-DCC20B74B5AB}"/>
              </a:ext>
            </a:extLst>
          </p:cNvPr>
          <p:cNvSpPr/>
          <p:nvPr/>
        </p:nvSpPr>
        <p:spPr>
          <a:xfrm>
            <a:off x="4953000" y="4032627"/>
            <a:ext cx="24765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160"/>
              </a:lnSpc>
            </a:pPr>
            <a:r>
              <a:rPr lang="it-IT" sz="1050" b="1" cap="all" dirty="0" smtClean="0">
                <a:solidFill>
                  <a:srgbClr val="0070C0"/>
                </a:solidFill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When we accept in our hearts the words of the gospel, we allow them to transform us.</a:t>
            </a:r>
            <a:endParaRPr lang="it-IT" sz="1050" b="1" cap="all" dirty="0">
              <a:solidFill>
                <a:srgbClr val="0070C0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6A217678-E5C2-871B-AFAA-989EFCB57DC4}"/>
              </a:ext>
            </a:extLst>
          </p:cNvPr>
          <p:cNvSpPr txBox="1"/>
          <p:nvPr/>
        </p:nvSpPr>
        <p:spPr>
          <a:xfrm>
            <a:off x="719081" y="1942875"/>
            <a:ext cx="1017704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it-IT" sz="2000" b="1" dirty="0" smtClean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Word</a:t>
            </a:r>
          </a:p>
          <a:p>
            <a:pPr algn="ctr">
              <a:lnSpc>
                <a:spcPts val="1920"/>
              </a:lnSpc>
            </a:pPr>
            <a:r>
              <a:rPr lang="it-IT" sz="2000" b="1" dirty="0" smtClean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of</a:t>
            </a:r>
            <a:endParaRPr lang="it-IT" sz="2000" b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algn="ctr">
              <a:lnSpc>
                <a:spcPts val="1920"/>
              </a:lnSpc>
            </a:pPr>
            <a:r>
              <a:rPr lang="it-IT" sz="2000" b="1" dirty="0" smtClean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LIFE</a:t>
            </a:r>
            <a:endParaRPr lang="it-IT" sz="2000" b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AF6B9BB3-2C56-10AD-F3DD-80859544FB68}"/>
              </a:ext>
            </a:extLst>
          </p:cNvPr>
          <p:cNvSpPr/>
          <p:nvPr/>
        </p:nvSpPr>
        <p:spPr>
          <a:xfrm>
            <a:off x="-9185" y="2818986"/>
            <a:ext cx="2476500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820"/>
              </a:lnSpc>
            </a:pPr>
            <a:r>
              <a:rPr lang="it-IT" sz="3600" dirty="0">
                <a:latin typeface="Amatic" panose="02000803000000000000" pitchFamily="2" charset="0"/>
              </a:rPr>
              <a:t>« </a:t>
            </a:r>
            <a:r>
              <a:rPr lang="it-IT" sz="3600" dirty="0" smtClean="0">
                <a:latin typeface="Amatic" panose="02000803000000000000" pitchFamily="2" charset="0"/>
              </a:rPr>
              <a:t>There is need of only one thing»</a:t>
            </a:r>
            <a:endParaRPr lang="it-IT" sz="3600" b="1" dirty="0">
              <a:latin typeface="Amatic" panose="02000803000000000000" pitchFamily="2" charset="0"/>
              <a:cs typeface="Arial" panose="020B0604020202020204" pitchFamily="34" charset="0"/>
            </a:endParaRPr>
          </a:p>
        </p:txBody>
      </p:sp>
      <p:sp>
        <p:nvSpPr>
          <p:cNvPr id="95" name="Rettangolo 94">
            <a:extLst>
              <a:ext uri="{FF2B5EF4-FFF2-40B4-BE49-F238E27FC236}">
                <a16:creationId xmlns:a16="http://schemas.microsoft.com/office/drawing/2014/main" id="{4E2EF477-1805-170C-C69C-F2250855145C}"/>
              </a:ext>
            </a:extLst>
          </p:cNvPr>
          <p:cNvSpPr/>
          <p:nvPr/>
        </p:nvSpPr>
        <p:spPr>
          <a:xfrm>
            <a:off x="0" y="4372119"/>
            <a:ext cx="24642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dirty="0"/>
              <a:t>(</a:t>
            </a:r>
            <a:r>
              <a:rPr lang="it-IT" sz="1400" dirty="0" smtClean="0"/>
              <a:t>Lk</a:t>
            </a:r>
            <a:r>
              <a:rPr lang="it-IT" sz="1400" i="1" dirty="0" smtClean="0"/>
              <a:t> </a:t>
            </a:r>
            <a:r>
              <a:rPr lang="it-IT" sz="1400" dirty="0" smtClean="0"/>
              <a:t>10:42</a:t>
            </a:r>
            <a:r>
              <a:rPr lang="it-IT" sz="1400" dirty="0"/>
              <a:t>)</a:t>
            </a:r>
            <a:endParaRPr lang="it-IT" sz="1400" dirty="0">
              <a:effectLst/>
              <a:latin typeface="Noto Sans" panose="020B0502040504020204" pitchFamily="34" charset="0"/>
            </a:endParaRPr>
          </a:p>
        </p:txBody>
      </p:sp>
      <p:grpSp>
        <p:nvGrpSpPr>
          <p:cNvPr id="101" name="Gruppo 100">
            <a:extLst>
              <a:ext uri="{FF2B5EF4-FFF2-40B4-BE49-F238E27FC236}">
                <a16:creationId xmlns:a16="http://schemas.microsoft.com/office/drawing/2014/main" id="{00085148-9300-DD28-1CD6-352624596529}"/>
              </a:ext>
            </a:extLst>
          </p:cNvPr>
          <p:cNvGrpSpPr/>
          <p:nvPr/>
        </p:nvGrpSpPr>
        <p:grpSpPr>
          <a:xfrm>
            <a:off x="5970706" y="1414587"/>
            <a:ext cx="303714" cy="289145"/>
            <a:chOff x="98701" y="4478718"/>
            <a:chExt cx="595451" cy="566889"/>
          </a:xfrm>
        </p:grpSpPr>
        <p:sp>
          <p:nvSpPr>
            <p:cNvPr id="102" name="Rettangolo con angoli arrotondati 101">
              <a:extLst>
                <a:ext uri="{FF2B5EF4-FFF2-40B4-BE49-F238E27FC236}">
                  <a16:creationId xmlns:a16="http://schemas.microsoft.com/office/drawing/2014/main" id="{E357499D-31A5-0BAC-C6FA-E88068A9D0FC}"/>
                </a:ext>
              </a:extLst>
            </p:cNvPr>
            <p:cNvSpPr/>
            <p:nvPr/>
          </p:nvSpPr>
          <p:spPr>
            <a:xfrm>
              <a:off x="98701" y="4478718"/>
              <a:ext cx="566889" cy="566889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03" name="Immagine 102" descr="Immagine che contiene interni, freno a disco, clipart&#10;&#10;Descrizione generata automaticamente">
              <a:extLst>
                <a:ext uri="{FF2B5EF4-FFF2-40B4-BE49-F238E27FC236}">
                  <a16:creationId xmlns:a16="http://schemas.microsoft.com/office/drawing/2014/main" id="{8AD3DDF8-45A3-C267-C247-1B43285D00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4" r="68793"/>
            <a:stretch/>
          </p:blipFill>
          <p:spPr>
            <a:xfrm>
              <a:off x="131043" y="4511319"/>
              <a:ext cx="563109" cy="501685"/>
            </a:xfrm>
            <a:prstGeom prst="rect">
              <a:avLst/>
            </a:prstGeom>
          </p:spPr>
        </p:pic>
      </p:grpSp>
      <p:sp>
        <p:nvSpPr>
          <p:cNvPr id="121" name="Rettangolo 120">
            <a:extLst>
              <a:ext uri="{FF2B5EF4-FFF2-40B4-BE49-F238E27FC236}">
                <a16:creationId xmlns:a16="http://schemas.microsoft.com/office/drawing/2014/main" id="{B52758C9-F873-34D4-8FA1-DB582157FFD7}"/>
              </a:ext>
            </a:extLst>
          </p:cNvPr>
          <p:cNvSpPr/>
          <p:nvPr/>
        </p:nvSpPr>
        <p:spPr>
          <a:xfrm>
            <a:off x="4952597" y="6176627"/>
            <a:ext cx="2481874" cy="6834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3" name="Immagine 122">
            <a:extLst>
              <a:ext uri="{FF2B5EF4-FFF2-40B4-BE49-F238E27FC236}">
                <a16:creationId xmlns:a16="http://schemas.microsoft.com/office/drawing/2014/main" id="{2A6EBE8E-C836-D65A-1B64-B75E3936E28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168355">
            <a:off x="4965129" y="6022561"/>
            <a:ext cx="695975" cy="768149"/>
          </a:xfrm>
          <a:prstGeom prst="rect">
            <a:avLst/>
          </a:prstGeom>
        </p:spPr>
      </p:pic>
      <p:pic>
        <p:nvPicPr>
          <p:cNvPr id="124" name="Immagine 123">
            <a:extLst>
              <a:ext uri="{FF2B5EF4-FFF2-40B4-BE49-F238E27FC236}">
                <a16:creationId xmlns:a16="http://schemas.microsoft.com/office/drawing/2014/main" id="{B29A6723-1C51-93AC-A472-5C16CC5CA3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0110498">
            <a:off x="6939351" y="6564971"/>
            <a:ext cx="386977" cy="427107"/>
          </a:xfrm>
          <a:prstGeom prst="rect">
            <a:avLst/>
          </a:prstGeom>
        </p:spPr>
      </p:pic>
      <p:sp>
        <p:nvSpPr>
          <p:cNvPr id="129" name="Rettangolo 128">
            <a:extLst>
              <a:ext uri="{FF2B5EF4-FFF2-40B4-BE49-F238E27FC236}">
                <a16:creationId xmlns:a16="http://schemas.microsoft.com/office/drawing/2014/main" id="{138DD616-C213-535A-577D-2F3EE11FCEFA}"/>
              </a:ext>
            </a:extLst>
          </p:cNvPr>
          <p:cNvSpPr/>
          <p:nvPr/>
        </p:nvSpPr>
        <p:spPr>
          <a:xfrm>
            <a:off x="7426506" y="6176627"/>
            <a:ext cx="2497862" cy="25391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it-IT" sz="105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centrogen3.rpu@focolare.org</a:t>
            </a:r>
            <a:endParaRPr lang="it-IT" sz="1050" b="1" dirty="0">
              <a:solidFill>
                <a:schemeClr val="bg1"/>
              </a:solidFill>
              <a:effectLst/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grpSp>
        <p:nvGrpSpPr>
          <p:cNvPr id="130" name="Gruppo 129">
            <a:extLst>
              <a:ext uri="{FF2B5EF4-FFF2-40B4-BE49-F238E27FC236}">
                <a16:creationId xmlns:a16="http://schemas.microsoft.com/office/drawing/2014/main" id="{82B958B1-A6E5-F5D9-35C4-7F5FD263D2AB}"/>
              </a:ext>
            </a:extLst>
          </p:cNvPr>
          <p:cNvGrpSpPr/>
          <p:nvPr/>
        </p:nvGrpSpPr>
        <p:grpSpPr>
          <a:xfrm>
            <a:off x="6087552" y="105499"/>
            <a:ext cx="289434" cy="289146"/>
            <a:chOff x="2904342" y="2895729"/>
            <a:chExt cx="567454" cy="566889"/>
          </a:xfrm>
        </p:grpSpPr>
        <p:sp>
          <p:nvSpPr>
            <p:cNvPr id="131" name="Rettangolo con angoli arrotondati 130">
              <a:extLst>
                <a:ext uri="{FF2B5EF4-FFF2-40B4-BE49-F238E27FC236}">
                  <a16:creationId xmlns:a16="http://schemas.microsoft.com/office/drawing/2014/main" id="{E6EA0553-8EFB-129D-42BE-8CC5BF4E0723}"/>
                </a:ext>
              </a:extLst>
            </p:cNvPr>
            <p:cNvSpPr/>
            <p:nvPr/>
          </p:nvSpPr>
          <p:spPr>
            <a:xfrm>
              <a:off x="2904342" y="2895729"/>
              <a:ext cx="566889" cy="56688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32" name="Immagine 131" descr="Immagine che contiene interni, freno a disco, clipart&#10;&#10;Descrizione generata automaticamente">
              <a:extLst>
                <a:ext uri="{FF2B5EF4-FFF2-40B4-BE49-F238E27FC236}">
                  <a16:creationId xmlns:a16="http://schemas.microsoft.com/office/drawing/2014/main" id="{BC87BE89-56BE-1A06-96AB-083FDBC236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4754" r="34083"/>
            <a:stretch/>
          </p:blipFill>
          <p:spPr>
            <a:xfrm>
              <a:off x="2908687" y="2931959"/>
              <a:ext cx="563109" cy="501685"/>
            </a:xfrm>
            <a:prstGeom prst="rect">
              <a:avLst/>
            </a:prstGeom>
          </p:spPr>
        </p:pic>
      </p:grpSp>
      <p:grpSp>
        <p:nvGrpSpPr>
          <p:cNvPr id="133" name="Gruppo 132">
            <a:extLst>
              <a:ext uri="{FF2B5EF4-FFF2-40B4-BE49-F238E27FC236}">
                <a16:creationId xmlns:a16="http://schemas.microsoft.com/office/drawing/2014/main" id="{35FD7C63-64E6-D7A0-67E9-097CC40C9E37}"/>
              </a:ext>
            </a:extLst>
          </p:cNvPr>
          <p:cNvGrpSpPr/>
          <p:nvPr/>
        </p:nvGrpSpPr>
        <p:grpSpPr>
          <a:xfrm>
            <a:off x="8528583" y="90721"/>
            <a:ext cx="303714" cy="289145"/>
            <a:chOff x="98701" y="4478718"/>
            <a:chExt cx="595451" cy="566889"/>
          </a:xfrm>
        </p:grpSpPr>
        <p:sp>
          <p:nvSpPr>
            <p:cNvPr id="134" name="Rettangolo con angoli arrotondati 133">
              <a:extLst>
                <a:ext uri="{FF2B5EF4-FFF2-40B4-BE49-F238E27FC236}">
                  <a16:creationId xmlns:a16="http://schemas.microsoft.com/office/drawing/2014/main" id="{F37CC6FE-6598-C71E-CD82-E95B7A9FDEB9}"/>
                </a:ext>
              </a:extLst>
            </p:cNvPr>
            <p:cNvSpPr/>
            <p:nvPr/>
          </p:nvSpPr>
          <p:spPr>
            <a:xfrm>
              <a:off x="98701" y="4478718"/>
              <a:ext cx="566889" cy="566889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35" name="Immagine 134" descr="Immagine che contiene interni, freno a disco, clipart&#10;&#10;Descrizione generata automaticamente">
              <a:extLst>
                <a:ext uri="{FF2B5EF4-FFF2-40B4-BE49-F238E27FC236}">
                  <a16:creationId xmlns:a16="http://schemas.microsoft.com/office/drawing/2014/main" id="{624CAC23-0739-2F21-A7EB-AC749B5677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4" r="68793"/>
            <a:stretch/>
          </p:blipFill>
          <p:spPr>
            <a:xfrm>
              <a:off x="131043" y="4511319"/>
              <a:ext cx="563109" cy="501685"/>
            </a:xfrm>
            <a:prstGeom prst="rect">
              <a:avLst/>
            </a:prstGeom>
          </p:spPr>
        </p:pic>
      </p:grpSp>
      <p:grpSp>
        <p:nvGrpSpPr>
          <p:cNvPr id="136" name="Gruppo 135">
            <a:extLst>
              <a:ext uri="{FF2B5EF4-FFF2-40B4-BE49-F238E27FC236}">
                <a16:creationId xmlns:a16="http://schemas.microsoft.com/office/drawing/2014/main" id="{0FFE3DD6-FB2A-5BF2-FDF6-792F8055518F}"/>
              </a:ext>
            </a:extLst>
          </p:cNvPr>
          <p:cNvGrpSpPr/>
          <p:nvPr/>
        </p:nvGrpSpPr>
        <p:grpSpPr>
          <a:xfrm>
            <a:off x="8552266" y="1249717"/>
            <a:ext cx="289434" cy="289146"/>
            <a:chOff x="2904342" y="2895729"/>
            <a:chExt cx="567454" cy="566889"/>
          </a:xfrm>
        </p:grpSpPr>
        <p:sp>
          <p:nvSpPr>
            <p:cNvPr id="137" name="Rettangolo con angoli arrotondati 136">
              <a:extLst>
                <a:ext uri="{FF2B5EF4-FFF2-40B4-BE49-F238E27FC236}">
                  <a16:creationId xmlns:a16="http://schemas.microsoft.com/office/drawing/2014/main" id="{E67B1ABF-564E-B55B-B0C4-117E7619C0CA}"/>
                </a:ext>
              </a:extLst>
            </p:cNvPr>
            <p:cNvSpPr/>
            <p:nvPr/>
          </p:nvSpPr>
          <p:spPr>
            <a:xfrm>
              <a:off x="2904342" y="2895729"/>
              <a:ext cx="566889" cy="56688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38" name="Immagine 137" descr="Immagine che contiene interni, freno a disco, clipart&#10;&#10;Descrizione generata automaticamente">
              <a:extLst>
                <a:ext uri="{FF2B5EF4-FFF2-40B4-BE49-F238E27FC236}">
                  <a16:creationId xmlns:a16="http://schemas.microsoft.com/office/drawing/2014/main" id="{41374BF5-42E6-329F-DDB7-1D6FFAB188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4754" r="34083"/>
            <a:stretch/>
          </p:blipFill>
          <p:spPr>
            <a:xfrm>
              <a:off x="2908687" y="2931959"/>
              <a:ext cx="563109" cy="501685"/>
            </a:xfrm>
            <a:prstGeom prst="rect">
              <a:avLst/>
            </a:prstGeom>
          </p:spPr>
        </p:pic>
      </p:grpSp>
      <p:grpSp>
        <p:nvGrpSpPr>
          <p:cNvPr id="139" name="Gruppo 138">
            <a:extLst>
              <a:ext uri="{FF2B5EF4-FFF2-40B4-BE49-F238E27FC236}">
                <a16:creationId xmlns:a16="http://schemas.microsoft.com/office/drawing/2014/main" id="{97484682-B33D-1024-D508-76461A30143E}"/>
              </a:ext>
            </a:extLst>
          </p:cNvPr>
          <p:cNvGrpSpPr/>
          <p:nvPr/>
        </p:nvGrpSpPr>
        <p:grpSpPr>
          <a:xfrm>
            <a:off x="5978624" y="3619106"/>
            <a:ext cx="289434" cy="289146"/>
            <a:chOff x="2904342" y="2895729"/>
            <a:chExt cx="567454" cy="566889"/>
          </a:xfrm>
        </p:grpSpPr>
        <p:sp>
          <p:nvSpPr>
            <p:cNvPr id="140" name="Rettangolo con angoli arrotondati 139">
              <a:extLst>
                <a:ext uri="{FF2B5EF4-FFF2-40B4-BE49-F238E27FC236}">
                  <a16:creationId xmlns:a16="http://schemas.microsoft.com/office/drawing/2014/main" id="{6290DCD9-EB4E-649B-AAA3-0A29FAD050D4}"/>
                </a:ext>
              </a:extLst>
            </p:cNvPr>
            <p:cNvSpPr/>
            <p:nvPr/>
          </p:nvSpPr>
          <p:spPr>
            <a:xfrm>
              <a:off x="2904342" y="2895729"/>
              <a:ext cx="566889" cy="56688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41" name="Immagine 140" descr="Immagine che contiene interni, freno a disco, clipart&#10;&#10;Descrizione generata automaticamente">
              <a:extLst>
                <a:ext uri="{FF2B5EF4-FFF2-40B4-BE49-F238E27FC236}">
                  <a16:creationId xmlns:a16="http://schemas.microsoft.com/office/drawing/2014/main" id="{F6B5C712-A56A-0342-DE68-F11031FEF8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4754" r="34083"/>
            <a:stretch/>
          </p:blipFill>
          <p:spPr>
            <a:xfrm>
              <a:off x="2908687" y="2931959"/>
              <a:ext cx="563109" cy="501685"/>
            </a:xfrm>
            <a:prstGeom prst="rect">
              <a:avLst/>
            </a:prstGeom>
          </p:spPr>
        </p:pic>
      </p:grpSp>
      <p:grpSp>
        <p:nvGrpSpPr>
          <p:cNvPr id="142" name="Gruppo 141">
            <a:extLst>
              <a:ext uri="{FF2B5EF4-FFF2-40B4-BE49-F238E27FC236}">
                <a16:creationId xmlns:a16="http://schemas.microsoft.com/office/drawing/2014/main" id="{0F5141E1-38B0-2ECA-2629-BEC714C1C0CD}"/>
              </a:ext>
            </a:extLst>
          </p:cNvPr>
          <p:cNvGrpSpPr/>
          <p:nvPr/>
        </p:nvGrpSpPr>
        <p:grpSpPr>
          <a:xfrm>
            <a:off x="5988699" y="4721163"/>
            <a:ext cx="303714" cy="289145"/>
            <a:chOff x="98701" y="4478718"/>
            <a:chExt cx="595451" cy="566889"/>
          </a:xfrm>
        </p:grpSpPr>
        <p:sp>
          <p:nvSpPr>
            <p:cNvPr id="143" name="Rettangolo con angoli arrotondati 142">
              <a:extLst>
                <a:ext uri="{FF2B5EF4-FFF2-40B4-BE49-F238E27FC236}">
                  <a16:creationId xmlns:a16="http://schemas.microsoft.com/office/drawing/2014/main" id="{498E116F-CC2D-51AB-95A6-21E7BE1DC8ED}"/>
                </a:ext>
              </a:extLst>
            </p:cNvPr>
            <p:cNvSpPr/>
            <p:nvPr/>
          </p:nvSpPr>
          <p:spPr>
            <a:xfrm>
              <a:off x="98701" y="4478718"/>
              <a:ext cx="566889" cy="566889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44" name="Immagine 143" descr="Immagine che contiene interni, freno a disco, clipart&#10;&#10;Descrizione generata automaticamente">
              <a:extLst>
                <a:ext uri="{FF2B5EF4-FFF2-40B4-BE49-F238E27FC236}">
                  <a16:creationId xmlns:a16="http://schemas.microsoft.com/office/drawing/2014/main" id="{0E054AE4-3A8D-6571-7F6D-0F303845CB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4" r="68793"/>
            <a:stretch/>
          </p:blipFill>
          <p:spPr>
            <a:xfrm>
              <a:off x="131043" y="4511319"/>
              <a:ext cx="563109" cy="501685"/>
            </a:xfrm>
            <a:prstGeom prst="rect">
              <a:avLst/>
            </a:prstGeom>
          </p:spPr>
        </p:pic>
      </p:grpSp>
      <p:grpSp>
        <p:nvGrpSpPr>
          <p:cNvPr id="145" name="Gruppo 144">
            <a:extLst>
              <a:ext uri="{FF2B5EF4-FFF2-40B4-BE49-F238E27FC236}">
                <a16:creationId xmlns:a16="http://schemas.microsoft.com/office/drawing/2014/main" id="{C30E8B0E-B89F-7C85-7188-5E49F230E68D}"/>
              </a:ext>
            </a:extLst>
          </p:cNvPr>
          <p:cNvGrpSpPr/>
          <p:nvPr/>
        </p:nvGrpSpPr>
        <p:grpSpPr>
          <a:xfrm>
            <a:off x="3540800" y="3619107"/>
            <a:ext cx="303714" cy="289145"/>
            <a:chOff x="98701" y="4478718"/>
            <a:chExt cx="595451" cy="566889"/>
          </a:xfrm>
        </p:grpSpPr>
        <p:sp>
          <p:nvSpPr>
            <p:cNvPr id="146" name="Rettangolo con angoli arrotondati 145">
              <a:extLst>
                <a:ext uri="{FF2B5EF4-FFF2-40B4-BE49-F238E27FC236}">
                  <a16:creationId xmlns:a16="http://schemas.microsoft.com/office/drawing/2014/main" id="{D20D936D-F672-F873-3DC3-6BA32B1FA8D7}"/>
                </a:ext>
              </a:extLst>
            </p:cNvPr>
            <p:cNvSpPr/>
            <p:nvPr/>
          </p:nvSpPr>
          <p:spPr>
            <a:xfrm>
              <a:off x="98701" y="4478718"/>
              <a:ext cx="566889" cy="566889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47" name="Immagine 146" descr="Immagine che contiene interni, freno a disco, clipart&#10;&#10;Descrizione generata automaticamente">
              <a:extLst>
                <a:ext uri="{FF2B5EF4-FFF2-40B4-BE49-F238E27FC236}">
                  <a16:creationId xmlns:a16="http://schemas.microsoft.com/office/drawing/2014/main" id="{A4797EF9-062C-3CAE-2C3D-8792121704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4" r="68793"/>
            <a:stretch/>
          </p:blipFill>
          <p:spPr>
            <a:xfrm>
              <a:off x="131043" y="4511319"/>
              <a:ext cx="563109" cy="501685"/>
            </a:xfrm>
            <a:prstGeom prst="rect">
              <a:avLst/>
            </a:prstGeom>
          </p:spPr>
        </p:pic>
      </p:grpSp>
      <p:sp>
        <p:nvSpPr>
          <p:cNvPr id="49" name="Rettangolo 48">
            <a:extLst>
              <a:ext uri="{FF2B5EF4-FFF2-40B4-BE49-F238E27FC236}">
                <a16:creationId xmlns:a16="http://schemas.microsoft.com/office/drawing/2014/main" id="{B60FB2A2-AC37-A9A6-B118-BD2528278EB7}"/>
              </a:ext>
            </a:extLst>
          </p:cNvPr>
          <p:cNvSpPr/>
          <p:nvPr/>
        </p:nvSpPr>
        <p:spPr>
          <a:xfrm>
            <a:off x="2483768" y="1052024"/>
            <a:ext cx="2449719" cy="847718"/>
          </a:xfrm>
          <a:prstGeom prst="rect">
            <a:avLst/>
          </a:prstGeom>
        </p:spPr>
        <p:txBody>
          <a:bodyPr wrap="square" lIns="0" tIns="0" rIns="0" bIns="108000">
            <a:spAutoFit/>
          </a:bodyPr>
          <a:lstStyle/>
          <a:p>
            <a:pPr algn="ctr"/>
            <a:r>
              <a:rPr lang="it-IT" sz="1200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The characters in the story are </a:t>
            </a:r>
          </a:p>
          <a:p>
            <a:pPr algn="ctr"/>
            <a:r>
              <a:rPr lang="it-IT" sz="1200" b="1" cap="all" dirty="0" smtClean="0">
                <a:solidFill>
                  <a:srgbClr val="0E6FB8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MartHa and Mary. </a:t>
            </a:r>
            <a:endParaRPr lang="it-IT" sz="1200" b="1" cap="all" dirty="0">
              <a:solidFill>
                <a:srgbClr val="0E6FB8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algn="ctr"/>
            <a:r>
              <a:rPr lang="it-IT" sz="1200" b="1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You can tell that they are friends of Jesus from the way they talk to him.</a:t>
            </a:r>
            <a:endParaRPr lang="it-IT" sz="12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53" name="Rettangolo 52">
            <a:extLst>
              <a:ext uri="{FF2B5EF4-FFF2-40B4-BE49-F238E27FC236}">
                <a16:creationId xmlns:a16="http://schemas.microsoft.com/office/drawing/2014/main" id="{90F19F40-1011-5999-6AF4-A816757DCB61}"/>
              </a:ext>
            </a:extLst>
          </p:cNvPr>
          <p:cNvSpPr/>
          <p:nvPr/>
        </p:nvSpPr>
        <p:spPr>
          <a:xfrm>
            <a:off x="2464255" y="1830853"/>
            <a:ext cx="2467580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160"/>
              </a:lnSpc>
            </a:pPr>
            <a:r>
              <a:rPr lang="it-IT" sz="1050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Both of them welcome Jesus </a:t>
            </a:r>
          </a:p>
          <a:p>
            <a:pPr algn="ctr">
              <a:lnSpc>
                <a:spcPts val="1160"/>
              </a:lnSpc>
            </a:pPr>
            <a:r>
              <a:rPr lang="it-IT" sz="1050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who was visiting them, </a:t>
            </a:r>
          </a:p>
          <a:p>
            <a:pPr algn="ctr">
              <a:lnSpc>
                <a:spcPts val="1160"/>
              </a:lnSpc>
            </a:pPr>
            <a:r>
              <a:rPr lang="it-IT" sz="1050" b="1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but they do it in different ways.</a:t>
            </a:r>
            <a:r>
              <a:rPr lang="it-IT" sz="1050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endParaRPr lang="it-IT" sz="105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2" name="Rettangolo 71">
            <a:extLst>
              <a:ext uri="{FF2B5EF4-FFF2-40B4-BE49-F238E27FC236}">
                <a16:creationId xmlns:a16="http://schemas.microsoft.com/office/drawing/2014/main" id="{D5D55691-5F9D-A335-C45D-23FDFC002165}"/>
              </a:ext>
            </a:extLst>
          </p:cNvPr>
          <p:cNvSpPr/>
          <p:nvPr/>
        </p:nvSpPr>
        <p:spPr>
          <a:xfrm>
            <a:off x="2474837" y="5308975"/>
            <a:ext cx="246758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160"/>
              </a:lnSpc>
            </a:pPr>
            <a:r>
              <a:rPr lang="it-IT" sz="1050" dirty="0" smtClean="0">
                <a:solidFill>
                  <a:srgbClr val="000000"/>
                </a:solidFill>
                <a:effectLst/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These are </a:t>
            </a:r>
            <a:r>
              <a:rPr lang="it-IT" sz="1050" b="1" dirty="0" smtClean="0">
                <a:solidFill>
                  <a:srgbClr val="000000"/>
                </a:solidFill>
                <a:effectLst/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not two opposite ways </a:t>
            </a:r>
            <a:r>
              <a:rPr lang="it-IT" sz="1050" dirty="0" smtClean="0">
                <a:solidFill>
                  <a:srgbClr val="000000"/>
                </a:solidFill>
                <a:effectLst/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to love,</a:t>
            </a:r>
          </a:p>
          <a:p>
            <a:pPr algn="ctr">
              <a:lnSpc>
                <a:spcPts val="1160"/>
              </a:lnSpc>
            </a:pPr>
            <a:r>
              <a:rPr lang="it-IT" sz="1050" dirty="0" smtClean="0">
                <a:solidFill>
                  <a:srgbClr val="000000"/>
                </a:solidFill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but rather they </a:t>
            </a:r>
            <a:r>
              <a:rPr lang="it-IT" sz="1050" b="1" dirty="0" smtClean="0">
                <a:solidFill>
                  <a:srgbClr val="000000"/>
                </a:solidFill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complement each other </a:t>
            </a:r>
            <a:r>
              <a:rPr lang="it-IT" sz="1050" b="1" dirty="0">
                <a:solidFill>
                  <a:srgbClr val="000000"/>
                </a:solidFill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/>
            </a:r>
            <a:br>
              <a:rPr lang="it-IT" sz="1050" b="1" dirty="0">
                <a:solidFill>
                  <a:srgbClr val="000000"/>
                </a:solidFill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</a:br>
            <a:r>
              <a:rPr lang="it-IT" sz="1050" dirty="0" smtClean="0">
                <a:solidFill>
                  <a:srgbClr val="000000"/>
                </a:solidFill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because it’s the same Love in both of them. </a:t>
            </a:r>
            <a:endParaRPr lang="it-IT" sz="1050" dirty="0">
              <a:solidFill>
                <a:srgbClr val="000000"/>
              </a:solidFill>
              <a:effectLst/>
              <a:latin typeface="Arial Narrow" panose="020B0604020202020204" pitchFamily="34" charset="0"/>
              <a:ea typeface="Calibri" panose="020F0502020204030204" pitchFamily="34" charset="0"/>
              <a:cs typeface="Arial Narrow" panose="020B0604020202020204" pitchFamily="34" charset="0"/>
            </a:endParaRPr>
          </a:p>
        </p:txBody>
      </p:sp>
      <p:sp>
        <p:nvSpPr>
          <p:cNvPr id="73" name="Rettangolo 72">
            <a:extLst>
              <a:ext uri="{FF2B5EF4-FFF2-40B4-BE49-F238E27FC236}">
                <a16:creationId xmlns:a16="http://schemas.microsoft.com/office/drawing/2014/main" id="{E90917D8-733D-DE20-0B29-9547C1A74624}"/>
              </a:ext>
            </a:extLst>
          </p:cNvPr>
          <p:cNvSpPr/>
          <p:nvPr/>
        </p:nvSpPr>
        <p:spPr>
          <a:xfrm>
            <a:off x="3212030" y="6249937"/>
            <a:ext cx="178490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80"/>
              </a:lnSpc>
            </a:pPr>
            <a:r>
              <a:rPr lang="it-IT" sz="1400" b="1" dirty="0" smtClean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Make room in my heart for the other person.</a:t>
            </a:r>
            <a:endParaRPr lang="it-IT" sz="1400" b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7" name="Rettangolo 76">
            <a:extLst>
              <a:ext uri="{FF2B5EF4-FFF2-40B4-BE49-F238E27FC236}">
                <a16:creationId xmlns:a16="http://schemas.microsoft.com/office/drawing/2014/main" id="{F2D3A8DB-706B-8878-1E06-EDD5271366EA}"/>
              </a:ext>
            </a:extLst>
          </p:cNvPr>
          <p:cNvSpPr/>
          <p:nvPr/>
        </p:nvSpPr>
        <p:spPr>
          <a:xfrm>
            <a:off x="4961931" y="1767093"/>
            <a:ext cx="246756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160"/>
              </a:lnSpc>
            </a:pPr>
            <a:r>
              <a:rPr lang="it-IT" sz="1050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This is possible </a:t>
            </a:r>
            <a:r>
              <a:rPr lang="it-IT" sz="1050" b="1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if we have a strong friendship </a:t>
            </a:r>
            <a:r>
              <a:rPr lang="it-IT" sz="1050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with Jesus which makes us capable of loving as he does and able to give his love and kindness to everyone we meet.</a:t>
            </a:r>
            <a:r>
              <a:rPr lang="it-IT" sz="1050" b="1" dirty="0">
                <a:latin typeface="Arial Narrow" panose="020B0604020202020204" pitchFamily="34" charset="0"/>
                <a:cs typeface="Arial Narrow" panose="020B0604020202020204" pitchFamily="34" charset="0"/>
              </a:rPr>
              <a:t/>
            </a:r>
            <a:br>
              <a:rPr lang="it-IT" sz="1050" b="1" dirty="0">
                <a:latin typeface="Arial Narrow" panose="020B0604020202020204" pitchFamily="34" charset="0"/>
                <a:cs typeface="Arial Narrow" panose="020B0604020202020204" pitchFamily="34" charset="0"/>
              </a:rPr>
            </a:br>
            <a:endParaRPr lang="it-IT" sz="105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8" name="Rettangolo 77">
            <a:extLst>
              <a:ext uri="{FF2B5EF4-FFF2-40B4-BE49-F238E27FC236}">
                <a16:creationId xmlns:a16="http://schemas.microsoft.com/office/drawing/2014/main" id="{6A0D78F0-00C1-8223-1087-966E5E142222}"/>
              </a:ext>
            </a:extLst>
          </p:cNvPr>
          <p:cNvSpPr/>
          <p:nvPr/>
        </p:nvSpPr>
        <p:spPr>
          <a:xfrm>
            <a:off x="4953000" y="507224"/>
            <a:ext cx="24765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160"/>
              </a:lnSpc>
            </a:pPr>
            <a:r>
              <a:rPr lang="it-IT" sz="1050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This chapter from the Gospel invites us to </a:t>
            </a:r>
            <a:r>
              <a:rPr lang="it-IT" sz="1050" b="1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welcome others not only in our own house, with concrete acts of love, but also by making room for them in our hearts</a:t>
            </a:r>
            <a:r>
              <a:rPr lang="it-IT" sz="1050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.</a:t>
            </a:r>
            <a:endParaRPr lang="it-IT" sz="105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9" name="Rettangolo 78">
            <a:extLst>
              <a:ext uri="{FF2B5EF4-FFF2-40B4-BE49-F238E27FC236}">
                <a16:creationId xmlns:a16="http://schemas.microsoft.com/office/drawing/2014/main" id="{0B959460-ED30-7A4A-78B6-0DDEE78EB52B}"/>
              </a:ext>
            </a:extLst>
          </p:cNvPr>
          <p:cNvSpPr/>
          <p:nvPr/>
        </p:nvSpPr>
        <p:spPr>
          <a:xfrm>
            <a:off x="7706215" y="4455366"/>
            <a:ext cx="222516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60"/>
              </a:lnSpc>
            </a:pPr>
            <a:r>
              <a:rPr lang="it-IT" sz="1050" b="1" i="1" dirty="0" smtClean="0">
                <a:solidFill>
                  <a:srgbClr val="0070C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«But at the same time, when </a:t>
            </a:r>
            <a:r>
              <a:rPr lang="it-IT" sz="1050" i="1" dirty="0" smtClean="0">
                <a:solidFill>
                  <a:srgbClr val="0070C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(…) </a:t>
            </a:r>
            <a:r>
              <a:rPr lang="it-IT" sz="1050" i="1" dirty="0">
                <a:solidFill>
                  <a:srgbClr val="0070C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/>
            </a:r>
            <a:br>
              <a:rPr lang="it-IT" sz="1050" i="1" dirty="0">
                <a:solidFill>
                  <a:srgbClr val="0070C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</a:br>
            <a:r>
              <a:rPr lang="it-IT" sz="1050" i="1" dirty="0" smtClean="0">
                <a:solidFill>
                  <a:srgbClr val="0070C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you only pay attention to doing things, you tend to give importance to organizing everything and being in charge, and you forget that Christ should be at the </a:t>
            </a:r>
            <a:r>
              <a:rPr lang="it-IT" sz="1050" i="1" dirty="0" smtClean="0">
                <a:solidFill>
                  <a:srgbClr val="0070C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centre </a:t>
            </a:r>
            <a:r>
              <a:rPr lang="it-IT" sz="1050" i="1" dirty="0" smtClean="0">
                <a:solidFill>
                  <a:srgbClr val="0070C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of it all. You don’t take the time to have a conversation with him in prayer. </a:t>
            </a:r>
            <a:r>
              <a:rPr lang="it-IT" sz="1050" i="1" dirty="0">
                <a:solidFill>
                  <a:srgbClr val="0070C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/>
            </a:r>
            <a:br>
              <a:rPr lang="it-IT" sz="1050" i="1" dirty="0">
                <a:solidFill>
                  <a:srgbClr val="0070C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</a:br>
            <a:r>
              <a:rPr lang="it-IT" sz="1050" b="1" i="1" dirty="0" smtClean="0">
                <a:solidFill>
                  <a:srgbClr val="0070C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You risk serving yourself and not God present in your </a:t>
            </a:r>
            <a:r>
              <a:rPr lang="it-IT" sz="1050" b="1" i="1" dirty="0" smtClean="0">
                <a:solidFill>
                  <a:srgbClr val="0070C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neighbour </a:t>
            </a:r>
            <a:r>
              <a:rPr lang="it-IT" sz="1050" b="1" i="1" dirty="0" smtClean="0">
                <a:solidFill>
                  <a:srgbClr val="0070C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who needs your help».</a:t>
            </a:r>
            <a:endParaRPr lang="it-IT" sz="1050" b="1" i="1" dirty="0">
              <a:solidFill>
                <a:srgbClr val="0070C0"/>
              </a:solidFill>
              <a:latin typeface="Arial Narrow" panose="020B0604020202020204" pitchFamily="34" charset="0"/>
              <a:ea typeface="Times New Roman" panose="02020603050405020304" pitchFamily="18" charset="0"/>
              <a:cs typeface="Arial Narrow" panose="020B0604020202020204" pitchFamily="34" charset="0"/>
            </a:endParaRPr>
          </a:p>
        </p:txBody>
      </p:sp>
      <p:sp>
        <p:nvSpPr>
          <p:cNvPr id="82" name="Rettangolo 81">
            <a:extLst>
              <a:ext uri="{FF2B5EF4-FFF2-40B4-BE49-F238E27FC236}">
                <a16:creationId xmlns:a16="http://schemas.microsoft.com/office/drawing/2014/main" id="{E51B55AB-97BF-4846-C83A-8EC5BD46AFE7}"/>
              </a:ext>
            </a:extLst>
          </p:cNvPr>
          <p:cNvSpPr/>
          <p:nvPr/>
        </p:nvSpPr>
        <p:spPr>
          <a:xfrm>
            <a:off x="7680835" y="3568975"/>
            <a:ext cx="222516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60"/>
              </a:lnSpc>
              <a:spcAft>
                <a:spcPts val="1950"/>
              </a:spcAft>
            </a:pPr>
            <a:r>
              <a:rPr lang="it-IT" sz="1050" b="1" i="1" dirty="0" smtClean="0">
                <a:solidFill>
                  <a:srgbClr val="0070C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“A prayer that does not lead you to do something concrete for your </a:t>
            </a:r>
            <a:r>
              <a:rPr lang="it-IT" sz="1050" b="1" i="1" dirty="0" smtClean="0">
                <a:solidFill>
                  <a:srgbClr val="0070C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neighbour </a:t>
            </a:r>
            <a:r>
              <a:rPr lang="it-IT" sz="1050" b="1" i="1" dirty="0" smtClean="0">
                <a:solidFill>
                  <a:srgbClr val="0070C0"/>
                </a:solidFill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– the poor, the sick, those in need of help, someone in trouble – is a sterile and incomplete prayer.»</a:t>
            </a:r>
            <a:endParaRPr lang="it-IT" sz="1050" b="1" i="1" dirty="0">
              <a:solidFill>
                <a:srgbClr val="0070C0"/>
              </a:solidFill>
              <a:latin typeface="Arial Narrow" panose="020B0604020202020204" pitchFamily="34" charset="0"/>
              <a:ea typeface="Times New Roman" panose="02020603050405020304" pitchFamily="18" charset="0"/>
              <a:cs typeface="Arial Narrow" panose="020B0604020202020204" pitchFamily="34" charset="0"/>
            </a:endParaRPr>
          </a:p>
        </p:txBody>
      </p:sp>
      <p:sp>
        <p:nvSpPr>
          <p:cNvPr id="83" name="Rettangolo 82">
            <a:extLst>
              <a:ext uri="{FF2B5EF4-FFF2-40B4-BE49-F238E27FC236}">
                <a16:creationId xmlns:a16="http://schemas.microsoft.com/office/drawing/2014/main" id="{11E0EBAB-3A6F-8112-91B3-F23A4B5BFC8E}"/>
              </a:ext>
            </a:extLst>
          </p:cNvPr>
          <p:cNvSpPr/>
          <p:nvPr/>
        </p:nvSpPr>
        <p:spPr>
          <a:xfrm>
            <a:off x="8302645" y="2940278"/>
            <a:ext cx="180022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160"/>
              </a:lnSpc>
            </a:pPr>
            <a:r>
              <a:rPr lang="it-IT" sz="1050" b="1" i="1" dirty="0" smtClean="0">
                <a:solidFill>
                  <a:srgbClr val="222222"/>
                </a:solidFill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«May prayer and action  </a:t>
            </a:r>
          </a:p>
          <a:p>
            <a:pPr>
              <a:lnSpc>
                <a:spcPts val="1160"/>
              </a:lnSpc>
            </a:pPr>
            <a:r>
              <a:rPr lang="it-IT" sz="1050" b="1" i="1" dirty="0">
                <a:solidFill>
                  <a:srgbClr val="222222"/>
                </a:solidFill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a</a:t>
            </a:r>
            <a:r>
              <a:rPr lang="it-IT" sz="1050" b="1" i="1" dirty="0" smtClean="0">
                <a:solidFill>
                  <a:srgbClr val="222222"/>
                </a:solidFill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lways be deeply united»</a:t>
            </a:r>
            <a:endParaRPr lang="it-IT" sz="1050" b="1" i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89" name="Rettangolo 88">
            <a:extLst>
              <a:ext uri="{FF2B5EF4-FFF2-40B4-BE49-F238E27FC236}">
                <a16:creationId xmlns:a16="http://schemas.microsoft.com/office/drawing/2014/main" id="{3003662A-1D0A-DAE7-F970-739D9B28BE37}"/>
              </a:ext>
            </a:extLst>
          </p:cNvPr>
          <p:cNvSpPr/>
          <p:nvPr/>
        </p:nvSpPr>
        <p:spPr>
          <a:xfrm>
            <a:off x="4937760" y="5056938"/>
            <a:ext cx="248874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160"/>
              </a:lnSpc>
            </a:pPr>
            <a:r>
              <a:rPr lang="it-IT" sz="1050" dirty="0" smtClean="0"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Not only. If we are faithful and keep them in our heart and live them every day, they will make our life into something extraordinarily beautiful, </a:t>
            </a:r>
            <a:r>
              <a:rPr lang="it-IT" sz="1050" b="1" dirty="0" smtClean="0"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just like a seed that is buried in the ground begins to grow and then produces fruit.</a:t>
            </a:r>
            <a:endParaRPr lang="it-IT" sz="105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93" name="Rettangolo 92">
            <a:extLst>
              <a:ext uri="{FF2B5EF4-FFF2-40B4-BE49-F238E27FC236}">
                <a16:creationId xmlns:a16="http://schemas.microsoft.com/office/drawing/2014/main" id="{78E4A52A-3B9F-A74D-F2FC-2F33256A240F}"/>
              </a:ext>
            </a:extLst>
          </p:cNvPr>
          <p:cNvSpPr/>
          <p:nvPr/>
        </p:nvSpPr>
        <p:spPr>
          <a:xfrm>
            <a:off x="7418918" y="424096"/>
            <a:ext cx="24765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180"/>
              </a:lnSpc>
              <a:spcAft>
                <a:spcPts val="1950"/>
              </a:spcAft>
            </a:pPr>
            <a:r>
              <a:rPr lang="it-IT" sz="1050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Does it happen to you, like it does to me, that I have so many things to do and </a:t>
            </a:r>
            <a:r>
              <a:rPr lang="it-IT" sz="1050" b="1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I don’t know how to distinguish between what is urgent and important to do and what is </a:t>
            </a:r>
            <a:r>
              <a:rPr lang="it-IT" sz="1050" b="1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not?</a:t>
            </a:r>
            <a:endParaRPr lang="it-IT" sz="1050" b="1" dirty="0">
              <a:latin typeface="Arial Narrow" panose="020B0604020202020204" pitchFamily="34" charset="0"/>
              <a:ea typeface="Times New Roman" panose="02020603050405020304" pitchFamily="18" charset="0"/>
              <a:cs typeface="Arial Narrow" panose="020B0604020202020204" pitchFamily="34" charset="0"/>
            </a:endParaRPr>
          </a:p>
        </p:txBody>
      </p:sp>
      <p:sp>
        <p:nvSpPr>
          <p:cNvPr id="94" name="Rettangolo 93">
            <a:extLst>
              <a:ext uri="{FF2B5EF4-FFF2-40B4-BE49-F238E27FC236}">
                <a16:creationId xmlns:a16="http://schemas.microsoft.com/office/drawing/2014/main" id="{77B2C595-6257-5665-7B08-5754266B4004}"/>
              </a:ext>
            </a:extLst>
          </p:cNvPr>
          <p:cNvSpPr/>
          <p:nvPr/>
        </p:nvSpPr>
        <p:spPr>
          <a:xfrm>
            <a:off x="7435623" y="1566675"/>
            <a:ext cx="24887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160"/>
              </a:lnSpc>
            </a:pPr>
            <a:r>
              <a:rPr lang="it-IT" sz="1050" b="1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What I learned from this Word of Life is that the best attitude to have in following Jesus is to stay close to him,</a:t>
            </a:r>
          </a:p>
          <a:p>
            <a:pPr algn="ctr">
              <a:lnSpc>
                <a:spcPts val="1160"/>
              </a:lnSpc>
            </a:pPr>
            <a:r>
              <a:rPr lang="it-IT" sz="1050" b="1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 without worrying too much about what </a:t>
            </a:r>
          </a:p>
          <a:p>
            <a:pPr algn="ctr">
              <a:lnSpc>
                <a:spcPts val="1160"/>
              </a:lnSpc>
            </a:pPr>
            <a:r>
              <a:rPr lang="it-IT" sz="1050" b="1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we should do or say or give, because </a:t>
            </a:r>
          </a:p>
          <a:p>
            <a:pPr algn="ctr">
              <a:lnSpc>
                <a:spcPts val="1160"/>
              </a:lnSpc>
            </a:pPr>
            <a:r>
              <a:rPr lang="it-IT" sz="1050" b="1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«there is need of only one thing.»</a:t>
            </a:r>
            <a:endParaRPr lang="it-IT" sz="105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1" name="Rettangolo 70">
            <a:extLst>
              <a:ext uri="{FF2B5EF4-FFF2-40B4-BE49-F238E27FC236}">
                <a16:creationId xmlns:a16="http://schemas.microsoft.com/office/drawing/2014/main" id="{4EC4E2E5-9444-0E9F-14B4-D64764F9E391}"/>
              </a:ext>
            </a:extLst>
          </p:cNvPr>
          <p:cNvSpPr/>
          <p:nvPr/>
        </p:nvSpPr>
        <p:spPr>
          <a:xfrm>
            <a:off x="2470377" y="3959890"/>
            <a:ext cx="24765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dirty="0" smtClean="0">
                <a:solidFill>
                  <a:srgbClr val="000000"/>
                </a:solidFill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They show us two ways to LOVE:</a:t>
            </a:r>
            <a:endParaRPr lang="it-IT" sz="1200" dirty="0">
              <a:solidFill>
                <a:srgbClr val="000000"/>
              </a:solidFill>
              <a:latin typeface="Arial Narrow" panose="020B0604020202020204" pitchFamily="34" charset="0"/>
              <a:ea typeface="Calibri" panose="020F0502020204030204" pitchFamily="34" charset="0"/>
              <a:cs typeface="Arial Narrow" panose="020B0604020202020204" pitchFamily="34" charset="0"/>
            </a:endParaRPr>
          </a:p>
          <a:p>
            <a:pPr algn="ctr"/>
            <a:r>
              <a:rPr lang="it-IT" sz="1400" b="1" dirty="0" smtClean="0">
                <a:solidFill>
                  <a:srgbClr val="00B050"/>
                </a:solidFill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1-LOVE GOD </a:t>
            </a:r>
            <a:r>
              <a:rPr lang="it-IT" sz="1400" b="1" dirty="0">
                <a:solidFill>
                  <a:srgbClr val="00B050"/>
                </a:solidFill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/>
            </a:r>
            <a:br>
              <a:rPr lang="it-IT" sz="1400" b="1" dirty="0">
                <a:solidFill>
                  <a:srgbClr val="00B050"/>
                </a:solidFill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</a:br>
            <a:r>
              <a:rPr lang="it-IT" sz="1400" b="1" i="1" dirty="0" smtClean="0"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by listening to what he says.</a:t>
            </a:r>
          </a:p>
          <a:p>
            <a:pPr algn="ctr"/>
            <a:endParaRPr lang="it-IT" sz="1400" b="1" i="1" dirty="0">
              <a:latin typeface="Arial Narrow" panose="020B0604020202020204" pitchFamily="34" charset="0"/>
              <a:ea typeface="Calibri" panose="020F0502020204030204" pitchFamily="34" charset="0"/>
              <a:cs typeface="Arial Narrow" panose="020B0604020202020204" pitchFamily="34" charset="0"/>
            </a:endParaRPr>
          </a:p>
          <a:p>
            <a:pPr algn="ctr"/>
            <a:r>
              <a:rPr lang="it-IT" sz="1400" b="1" dirty="0" smtClean="0">
                <a:solidFill>
                  <a:srgbClr val="00B050"/>
                </a:solidFill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2-LOVE OUR </a:t>
            </a:r>
            <a:r>
              <a:rPr lang="it-IT" sz="1400" b="1" dirty="0" smtClean="0">
                <a:solidFill>
                  <a:srgbClr val="00B050"/>
                </a:solidFill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NEIGHBOURS</a:t>
            </a:r>
            <a:r>
              <a:rPr lang="it-IT" sz="1400" b="1" dirty="0">
                <a:solidFill>
                  <a:srgbClr val="00B050"/>
                </a:solidFill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/>
            </a:r>
            <a:br>
              <a:rPr lang="it-IT" sz="1400" b="1" dirty="0">
                <a:solidFill>
                  <a:srgbClr val="00B050"/>
                </a:solidFill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</a:br>
            <a:r>
              <a:rPr lang="it-IT" sz="1400" b="1" i="1" dirty="0" smtClean="0">
                <a:latin typeface="Arial Narrow" panose="020B0604020202020204" pitchFamily="34" charset="0"/>
                <a:ea typeface="Calibri" panose="020F0502020204030204" pitchFamily="34" charset="0"/>
                <a:cs typeface="Arial Narrow" panose="020B0604020202020204" pitchFamily="34" charset="0"/>
              </a:rPr>
              <a:t>by serving them. </a:t>
            </a:r>
            <a:endParaRPr lang="it-IT" sz="1400" i="1" dirty="0">
              <a:effectLst/>
              <a:latin typeface="Arial Narrow" panose="020B0604020202020204" pitchFamily="34" charset="0"/>
              <a:ea typeface="Calibri" panose="020F0502020204030204" pitchFamily="34" charset="0"/>
              <a:cs typeface="Arial Narrow" panose="020B0604020202020204" pitchFamily="34" charset="0"/>
            </a:endParaRPr>
          </a:p>
        </p:txBody>
      </p:sp>
      <p:sp>
        <p:nvSpPr>
          <p:cNvPr id="122" name="Rettangolo 121">
            <a:extLst>
              <a:ext uri="{FF2B5EF4-FFF2-40B4-BE49-F238E27FC236}">
                <a16:creationId xmlns:a16="http://schemas.microsoft.com/office/drawing/2014/main" id="{FB342531-80C2-00E6-E5B5-9F4EFBE59186}"/>
              </a:ext>
            </a:extLst>
          </p:cNvPr>
          <p:cNvSpPr/>
          <p:nvPr/>
        </p:nvSpPr>
        <p:spPr>
          <a:xfrm>
            <a:off x="5665547" y="6249937"/>
            <a:ext cx="161814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80"/>
              </a:lnSpc>
            </a:pPr>
            <a:r>
              <a:rPr lang="it-IT" sz="1400" b="1" dirty="0" smtClean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I can use my time well.</a:t>
            </a:r>
            <a:endParaRPr lang="it-IT" sz="1400" b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128" name="Rettangolo 127">
            <a:extLst>
              <a:ext uri="{FF2B5EF4-FFF2-40B4-BE49-F238E27FC236}">
                <a16:creationId xmlns:a16="http://schemas.microsoft.com/office/drawing/2014/main" id="{B3B9699E-A4AC-DA8E-3DBA-FD12D6D4C000}"/>
              </a:ext>
            </a:extLst>
          </p:cNvPr>
          <p:cNvSpPr/>
          <p:nvPr/>
        </p:nvSpPr>
        <p:spPr>
          <a:xfrm>
            <a:off x="7426506" y="6422674"/>
            <a:ext cx="2504874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800" spc="-5" dirty="0">
                <a:solidFill>
                  <a:schemeClr val="bg1"/>
                </a:solidFill>
                <a:latin typeface="Exo"/>
                <a:cs typeface="Exo"/>
              </a:rPr>
              <a:t>Adapted </a:t>
            </a:r>
            <a:r>
              <a:rPr lang="en-US" sz="800" spc="-5" dirty="0" smtClean="0">
                <a:solidFill>
                  <a:schemeClr val="bg1"/>
                </a:solidFill>
                <a:latin typeface="Exo"/>
                <a:cs typeface="Exo"/>
              </a:rPr>
              <a:t>by the </a:t>
            </a:r>
            <a:r>
              <a:rPr lang="en-US" sz="800" spc="-5">
                <a:solidFill>
                  <a:schemeClr val="bg1"/>
                </a:solidFill>
                <a:latin typeface="Exo"/>
                <a:cs typeface="Exo"/>
              </a:rPr>
              <a:t>International </a:t>
            </a:r>
            <a:r>
              <a:rPr lang="en-US" sz="800" spc="-5" smtClean="0">
                <a:solidFill>
                  <a:schemeClr val="bg1"/>
                </a:solidFill>
                <a:latin typeface="Exo"/>
                <a:cs typeface="Exo"/>
              </a:rPr>
              <a:t>Centre </a:t>
            </a:r>
            <a:endParaRPr lang="en-US" sz="800" spc="-5" dirty="0" smtClean="0">
              <a:solidFill>
                <a:schemeClr val="bg1"/>
              </a:solidFill>
              <a:latin typeface="Exo"/>
              <a:cs typeface="Exo"/>
            </a:endParaRPr>
          </a:p>
          <a:p>
            <a:r>
              <a:rPr lang="en-US" sz="800" spc="-5" dirty="0" smtClean="0">
                <a:solidFill>
                  <a:schemeClr val="bg1"/>
                </a:solidFill>
                <a:latin typeface="Exo"/>
                <a:cs typeface="Exo"/>
              </a:rPr>
              <a:t>of </a:t>
            </a:r>
            <a:r>
              <a:rPr lang="en-US" sz="800" spc="-5" dirty="0">
                <a:solidFill>
                  <a:schemeClr val="bg1"/>
                </a:solidFill>
                <a:latin typeface="Exo"/>
                <a:cs typeface="Exo"/>
              </a:rPr>
              <a:t>the Teens4Unity from the </a:t>
            </a:r>
            <a:endParaRPr lang="en-US" sz="800" spc="-5" dirty="0" smtClean="0">
              <a:solidFill>
                <a:schemeClr val="bg1"/>
              </a:solidFill>
              <a:latin typeface="Exo"/>
              <a:cs typeface="Exo"/>
            </a:endParaRPr>
          </a:p>
          <a:p>
            <a:r>
              <a:rPr lang="en-US" sz="800" spc="-5" dirty="0" smtClean="0">
                <a:solidFill>
                  <a:schemeClr val="bg1"/>
                </a:solidFill>
                <a:latin typeface="Exo"/>
                <a:cs typeface="Exo"/>
              </a:rPr>
              <a:t>commentary by </a:t>
            </a:r>
            <a:r>
              <a:rPr lang="en-US" sz="800" spc="-5" dirty="0">
                <a:solidFill>
                  <a:schemeClr val="bg1"/>
                </a:solidFill>
                <a:latin typeface="Exo"/>
                <a:cs typeface="Exo"/>
              </a:rPr>
              <a:t>Letizia </a:t>
            </a:r>
            <a:r>
              <a:rPr lang="en-US" sz="800" spc="-5" dirty="0" err="1">
                <a:solidFill>
                  <a:schemeClr val="bg1"/>
                </a:solidFill>
                <a:latin typeface="Exo"/>
                <a:cs typeface="Exo"/>
              </a:rPr>
              <a:t>Magri</a:t>
            </a:r>
            <a:r>
              <a:rPr lang="en-US" sz="800" spc="-5" dirty="0" smtClean="0">
                <a:solidFill>
                  <a:schemeClr val="bg1"/>
                </a:solidFill>
                <a:latin typeface="Exo"/>
                <a:cs typeface="Exo"/>
              </a:rPr>
              <a:t>.</a:t>
            </a:r>
            <a:endParaRPr lang="it-IT" sz="8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A39DBFFF-6777-EDEB-CBC5-A7393F7179FD}"/>
              </a:ext>
            </a:extLst>
          </p:cNvPr>
          <p:cNvSpPr/>
          <p:nvPr/>
        </p:nvSpPr>
        <p:spPr>
          <a:xfrm>
            <a:off x="2491740" y="424096"/>
            <a:ext cx="24887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b="1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Hi! Did you read the story where this phrase comes from? </a:t>
            </a:r>
          </a:p>
          <a:p>
            <a:pPr algn="ctr"/>
            <a:r>
              <a:rPr lang="it-IT" sz="1200" b="1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It’s in the Gospel of Luke, chapter 10.</a:t>
            </a:r>
            <a:endParaRPr lang="it-IT" sz="1200" b="1" dirty="0"/>
          </a:p>
        </p:txBody>
      </p:sp>
      <p:sp>
        <p:nvSpPr>
          <p:cNvPr id="92" name="Rettangolo 91">
            <a:extLst>
              <a:ext uri="{FF2B5EF4-FFF2-40B4-BE49-F238E27FC236}">
                <a16:creationId xmlns:a16="http://schemas.microsoft.com/office/drawing/2014/main" id="{0B7A00D4-653A-5C88-9E85-E9035DF4C477}"/>
              </a:ext>
            </a:extLst>
          </p:cNvPr>
          <p:cNvSpPr/>
          <p:nvPr/>
        </p:nvSpPr>
        <p:spPr>
          <a:xfrm>
            <a:off x="2473831" y="2789097"/>
            <a:ext cx="247494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240"/>
              </a:lnSpc>
            </a:pPr>
            <a:r>
              <a:rPr lang="it-IT" sz="12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</a:t>
            </a:r>
            <a:r>
              <a:rPr lang="it-IT" sz="1200" b="1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Mary sits down at the </a:t>
            </a:r>
            <a:r>
              <a:rPr lang="it-IT" sz="1200" b="1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feet of </a:t>
            </a:r>
            <a:r>
              <a:rPr lang="it-IT" sz="1200" b="1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Jesus, listening to him, and instead Martha is very busy preparing the food </a:t>
            </a:r>
          </a:p>
          <a:p>
            <a:pPr algn="ctr">
              <a:lnSpc>
                <a:spcPts val="1240"/>
              </a:lnSpc>
            </a:pPr>
            <a:r>
              <a:rPr lang="it-IT" sz="1200" b="1" dirty="0" smtClean="0">
                <a:latin typeface="Arial Narrow" panose="020B0604020202020204" pitchFamily="34" charset="0"/>
                <a:cs typeface="Arial Narrow" panose="020B0604020202020204" pitchFamily="34" charset="0"/>
              </a:rPr>
              <a:t>to offer to him. </a:t>
            </a:r>
            <a:endParaRPr lang="it-IT" sz="12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148" name="Immagine 147">
            <a:extLst>
              <a:ext uri="{FF2B5EF4-FFF2-40B4-BE49-F238E27FC236}">
                <a16:creationId xmlns:a16="http://schemas.microsoft.com/office/drawing/2014/main" id="{75414467-5BFE-FB76-BF94-45AAC36E448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17539" y="6179912"/>
            <a:ext cx="683426" cy="68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550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</TotalTime>
  <Words>479</Words>
  <Application>Microsoft Office PowerPoint</Application>
  <PresentationFormat>A4 Paper (210x297 mm)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Amatic</vt:lpstr>
      <vt:lpstr>Arial</vt:lpstr>
      <vt:lpstr>Arial Black</vt:lpstr>
      <vt:lpstr>Arial Narrow</vt:lpstr>
      <vt:lpstr>Calibri</vt:lpstr>
      <vt:lpstr>Calibri Light</vt:lpstr>
      <vt:lpstr>Exo</vt:lpstr>
      <vt:lpstr>Noto Sans</vt:lpstr>
      <vt:lpstr>Times New Roman</vt:lpstr>
      <vt:lpstr>Tema di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ago spolti</dc:creator>
  <cp:lastModifiedBy>Kemia Tau India Pvt Ltd</cp:lastModifiedBy>
  <cp:revision>27</cp:revision>
  <cp:lastPrinted>2022-06-16T00:01:54Z</cp:lastPrinted>
  <dcterms:created xsi:type="dcterms:W3CDTF">2022-06-09T08:00:00Z</dcterms:created>
  <dcterms:modified xsi:type="dcterms:W3CDTF">2022-06-23T12:09:50Z</dcterms:modified>
</cp:coreProperties>
</file>