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9906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Cliquez pour déplacer la diapo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fr-FR" sz="2000" spc="-1" strike="noStrike">
                <a:latin typeface="Arial"/>
              </a:rPr>
              <a:t>Cliquez pour modifier le format des notes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fr-FR" sz="1400" spc="-1" strike="noStrike">
                <a:latin typeface="Times New Roman"/>
              </a:rPr>
              <a:t>&lt;en-tête&gt;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fr-FR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fr-FR" sz="1400" spc="-1" strike="noStrike">
                <a:latin typeface="Times New Roman"/>
              </a:rPr>
              <a:t>&lt;date/heure&gt;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fr-FR" sz="1400" spc="-1" strike="noStrike"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latin typeface="Times New Roman"/>
              </a:rPr>
              <a:t>&lt;pied de page&gt;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fr-FR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fld id="{EA95B4DC-98A7-400E-8B95-F2CDDD38F227}" type="slidenum">
              <a:rPr b="0" lang="fr-FR" sz="1400" spc="-1" strike="noStrike">
                <a:latin typeface="Times New Roman"/>
              </a:rPr>
              <a:t>&lt;numéro&gt;</a:t>
            </a:fld>
            <a:endParaRPr b="0" lang="fr-F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ldImg"/>
          </p:nvPr>
        </p:nvSpPr>
        <p:spPr>
          <a:xfrm>
            <a:off x="2900520" y="857160"/>
            <a:ext cx="3342960" cy="2314080"/>
          </a:xfrm>
          <a:prstGeom prst="rect">
            <a:avLst/>
          </a:prstGeom>
          <a:ln w="0">
            <a:noFill/>
          </a:ln>
        </p:spPr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914400" y="3300480"/>
            <a:ext cx="7314840" cy="27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sldNum" idx="7"/>
          </p:nvPr>
        </p:nvSpPr>
        <p:spPr>
          <a:xfrm>
            <a:off x="5179320" y="6513840"/>
            <a:ext cx="3962160" cy="3438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it-IT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791DCCA-1DA6-4171-8B89-679812BE6560}" type="slidenum">
              <a:rPr b="0" lang="it-IT" sz="1200" spc="-1" strike="noStrike">
                <a:latin typeface="Times New Roman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BB35CD2-D501-4C4E-924B-48C826BC518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3424DF6-7EC2-42F8-A818-E9CD1502DA0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92DC175-D5C0-437D-A362-263AE56163C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09280" y="160452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523200" y="160452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95000" y="368208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09280" y="368208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523200" y="368208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74AC519-FA0E-4E19-8777-227FF3E45F2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7700BA7-6F0E-4E88-BC5F-D699B5DB4DB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A5A83FA-3468-4DAC-9998-349389A6FD2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4720EC4-EA3A-4301-9FB2-9BA294FB20A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73EF28-6F36-4DDD-A25D-1BA2366E969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743040" y="1122480"/>
            <a:ext cx="8419680" cy="1106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15EDF70-A584-4AAE-A1CE-C24E594A021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B75B9BA-EF11-4D80-B16E-1B079C1ED48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3B051FA-0014-4673-9F5C-CCDAD6647A6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9DD46DE-9351-472D-86A0-1C920EEB11D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0" lang="it-IT" sz="6000" spc="-1" strike="noStrike">
                <a:solidFill>
                  <a:srgbClr val="000000"/>
                </a:solidFill>
                <a:latin typeface="Calibri Light"/>
              </a:rPr>
              <a:t>Fare clic per modificare lo stile del titolo dello schema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681120" y="6356520"/>
            <a:ext cx="22284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it-IT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it-IT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281400" y="6356520"/>
            <a:ext cx="33429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fr-FR" sz="1400" spc="-1" strike="noStrike"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latin typeface="Times New Roman"/>
              </a:rPr>
              <a:t>&lt;pied de page&gt;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996240" y="6356520"/>
            <a:ext cx="22284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it-IT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9431BF6-D5BF-4007-9736-7BEBA9FAB0B9}" type="slidenum">
              <a:rPr b="0" lang="it-IT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hyperlink" Target="mailto:centrogen3.rpu@focolare.org" TargetMode="Externa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3.png"/><Relationship Id="rId8" Type="http://schemas.openxmlformats.org/officeDocument/2006/relationships/slideLayout" Target="../slideLayouts/slideLayout2.xml"/><Relationship Id="rId9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magine 27" descr=""/>
          <p:cNvPicPr/>
          <p:nvPr/>
        </p:nvPicPr>
        <p:blipFill>
          <a:blip r:embed="rId1"/>
          <a:stretch/>
        </p:blipFill>
        <p:spPr>
          <a:xfrm>
            <a:off x="4944240" y="3917880"/>
            <a:ext cx="2520720" cy="1910880"/>
          </a:xfrm>
          <a:prstGeom prst="rect">
            <a:avLst/>
          </a:prstGeom>
          <a:ln w="0">
            <a:noFill/>
          </a:ln>
        </p:spPr>
      </p:pic>
      <p:sp>
        <p:nvSpPr>
          <p:cNvPr id="48" name="Rettangolo con angoli arrotondati 18"/>
          <p:cNvSpPr/>
          <p:nvPr/>
        </p:nvSpPr>
        <p:spPr>
          <a:xfrm>
            <a:off x="1090080" y="1625760"/>
            <a:ext cx="279720" cy="1895040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Rettangolo 83"/>
          <p:cNvSpPr/>
          <p:nvPr/>
        </p:nvSpPr>
        <p:spPr>
          <a:xfrm>
            <a:off x="7421040" y="-12960"/>
            <a:ext cx="2494080" cy="68882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Rettangolo 81"/>
          <p:cNvSpPr/>
          <p:nvPr/>
        </p:nvSpPr>
        <p:spPr>
          <a:xfrm>
            <a:off x="2455920" y="0"/>
            <a:ext cx="2494080" cy="68576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Rettangolo 9"/>
          <p:cNvSpPr/>
          <p:nvPr/>
        </p:nvSpPr>
        <p:spPr>
          <a:xfrm>
            <a:off x="2557800" y="476280"/>
            <a:ext cx="2342520" cy="1282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1341"/>
              </a:lnSpc>
            </a:pPr>
            <a:r>
              <a:rPr b="1" i="1" lang="it-IT" sz="1200" spc="-1" strike="noStrike">
                <a:solidFill>
                  <a:srgbClr val="000000"/>
                </a:solidFill>
                <a:latin typeface="Arial Black"/>
              </a:rPr>
              <a:t>Je voyais ma compagne souvent seule, durant la récréation. </a:t>
            </a:r>
            <a:endParaRPr b="0" lang="fr-FR" sz="1200" spc="-1" strike="noStrike">
              <a:latin typeface="Arial"/>
            </a:endParaRPr>
          </a:p>
          <a:p>
            <a:pPr>
              <a:lnSpc>
                <a:spcPts val="1341"/>
              </a:lnSpc>
            </a:pPr>
            <a:r>
              <a:rPr b="1" i="1" lang="it-IT" sz="1200" spc="-1" strike="noStrike">
                <a:solidFill>
                  <a:srgbClr val="000000"/>
                </a:solidFill>
                <a:latin typeface="Arial Black"/>
              </a:rPr>
              <a:t>Un jour je me suis décidé de l’inviter à nos jeux, mais ma proposition n’est pas allée jusqu’au bout.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52" name="Rettangolo con angoli arrotondati sullo stesso lato 86"/>
          <p:cNvSpPr/>
          <p:nvPr/>
        </p:nvSpPr>
        <p:spPr>
          <a:xfrm rot="286200">
            <a:off x="7586280" y="5799240"/>
            <a:ext cx="2216160" cy="118332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Rettangolo 49"/>
          <p:cNvSpPr/>
          <p:nvPr/>
        </p:nvSpPr>
        <p:spPr>
          <a:xfrm>
            <a:off x="7476840" y="5937480"/>
            <a:ext cx="243612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it-IT" sz="1200" spc="-1" strike="noStrike" u="sng">
                <a:solidFill>
                  <a:srgbClr val="ffffff"/>
                </a:solidFill>
                <a:uFillTx/>
                <a:latin typeface="Arial"/>
                <a:hlinkClick r:id="rId2"/>
              </a:rPr>
              <a:t>centrogen3.rpu@focolare.org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54" name="Rettangolo 50"/>
          <p:cNvSpPr/>
          <p:nvPr/>
        </p:nvSpPr>
        <p:spPr>
          <a:xfrm>
            <a:off x="7453800" y="6260760"/>
            <a:ext cx="2481840" cy="39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it-IT" sz="1000" spc="-1" strike="noStrike">
                <a:solidFill>
                  <a:srgbClr val="ffffff"/>
                </a:solidFill>
                <a:latin typeface="Arial"/>
              </a:rPr>
              <a:t>Adaptation de la Parole de Vie  </a:t>
            </a:r>
            <a:br>
              <a:rPr sz="1000"/>
            </a:br>
            <a:r>
              <a:rPr b="0" lang="it-IT" sz="1000" spc="-1" strike="noStrike">
                <a:solidFill>
                  <a:srgbClr val="ffffff"/>
                </a:solidFill>
                <a:latin typeface="Arial"/>
              </a:rPr>
              <a:t>/ Patrizia Mazzola et son équipe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55" name="Rettangolo 106"/>
          <p:cNvSpPr/>
          <p:nvPr/>
        </p:nvSpPr>
        <p:spPr>
          <a:xfrm>
            <a:off x="7516440" y="3279960"/>
            <a:ext cx="2347200" cy="204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1539"/>
              </a:lnSpc>
            </a:pPr>
            <a:r>
              <a:rPr b="1" i="1" lang="it-IT" sz="1200" spc="-1" strike="noStrike">
                <a:solidFill>
                  <a:srgbClr val="000000"/>
                </a:solidFill>
                <a:latin typeface="Arial Black"/>
              </a:rPr>
              <a:t>Voyons le comme un cadeau, celui de nous souvenir et partager ces moments durant lesquels nous avons rencontré l’Amour de Dieu: l’expérience d’une joie particulière qui nous fit redécouvrir le sens de notre vie. 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56" name="Rettangolo 14"/>
          <p:cNvSpPr/>
          <p:nvPr/>
        </p:nvSpPr>
        <p:spPr>
          <a:xfrm>
            <a:off x="7516440" y="161280"/>
            <a:ext cx="2504880" cy="100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it-IT" sz="1200" spc="-1" strike="noStrike">
                <a:solidFill>
                  <a:srgbClr val="000000"/>
                </a:solidFill>
                <a:latin typeface="Arial"/>
              </a:rPr>
              <a:t>Nous pouvons affronter ensemble les difficultés et découvrir en elles</a:t>
            </a:r>
            <a:r>
              <a:rPr b="1" lang="it-IT" sz="1200" spc="-1" strike="noStrike">
                <a:solidFill>
                  <a:srgbClr val="000000"/>
                </a:solidFill>
                <a:latin typeface="Arial"/>
              </a:rPr>
              <a:t> la présence de Dieu </a:t>
            </a:r>
            <a:r>
              <a:rPr b="0" lang="it-IT" sz="1200" spc="-1" strike="noStrike">
                <a:solidFill>
                  <a:srgbClr val="000000"/>
                </a:solidFill>
                <a:latin typeface="Arial"/>
              </a:rPr>
              <a:t>dans notre histoire, qui nous aide à continuer dans la confiance notre chemin. 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57" name="CasellaDiTesto 33"/>
          <p:cNvSpPr/>
          <p:nvPr/>
        </p:nvSpPr>
        <p:spPr>
          <a:xfrm>
            <a:off x="4892400" y="1404720"/>
            <a:ext cx="2478600" cy="249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579"/>
              </a:lnSpc>
            </a:pPr>
            <a:r>
              <a:rPr b="1" lang="it-IT" sz="1600" spc="-1" strike="noStrike" cap="all">
                <a:solidFill>
                  <a:srgbClr val="0070c0"/>
                </a:solidFill>
                <a:latin typeface="Arial"/>
              </a:rPr>
              <a:t>«NOUS SOMMES APPELES </a:t>
            </a:r>
            <a:br>
              <a:rPr sz="1600"/>
            </a:br>
            <a:r>
              <a:rPr b="1" lang="it-IT" sz="1600" spc="-1" strike="noStrike" cap="all">
                <a:solidFill>
                  <a:srgbClr val="09c118"/>
                </a:solidFill>
                <a:latin typeface="Arial"/>
              </a:rPr>
              <a:t>a vOIR leS BESOINS </a:t>
            </a:r>
            <a:br>
              <a:rPr sz="1600"/>
            </a:br>
            <a:r>
              <a:rPr b="1" lang="it-IT" sz="1600" spc="-1" strike="noStrike" cap="all">
                <a:solidFill>
                  <a:srgbClr val="cb357b"/>
                </a:solidFill>
                <a:latin typeface="Arial"/>
              </a:rPr>
              <a:t>deS AUTRES, </a:t>
            </a:r>
            <a:br>
              <a:rPr sz="1600"/>
            </a:br>
            <a:r>
              <a:rPr b="1" lang="it-IT" sz="1600" spc="-1" strike="noStrike" cap="all">
                <a:solidFill>
                  <a:srgbClr val="808080"/>
                </a:solidFill>
                <a:latin typeface="Arial"/>
              </a:rPr>
              <a:t>a sECOURIR </a:t>
            </a:r>
            <a:br>
              <a:rPr sz="1600"/>
            </a:br>
            <a:r>
              <a:rPr b="1" lang="it-IT" sz="1600" spc="-1" strike="noStrike" cap="all">
                <a:solidFill>
                  <a:srgbClr val="000000"/>
                </a:solidFill>
                <a:latin typeface="Arial"/>
              </a:rPr>
              <a:t>          </a:t>
            </a:r>
            <a:r>
              <a:rPr b="1" lang="it-IT" sz="1600" spc="-1" strike="noStrike" cap="all">
                <a:solidFill>
                  <a:srgbClr val="7030a0"/>
                </a:solidFill>
                <a:latin typeface="Arial"/>
              </a:rPr>
              <a:t>nos FRERES </a:t>
            </a:r>
            <a:br>
              <a:rPr sz="1600"/>
            </a:br>
            <a:r>
              <a:rPr b="1" lang="it-IT" sz="1600" spc="-1" strike="noStrike" cap="all">
                <a:solidFill>
                  <a:srgbClr val="ff0000"/>
                </a:solidFill>
                <a:latin typeface="Arial"/>
              </a:rPr>
              <a:t>DANS LEURS DIFFICULTES, </a:t>
            </a:r>
            <a:br>
              <a:rPr sz="1600"/>
            </a:br>
            <a:r>
              <a:rPr b="1" lang="it-IT" sz="1600" spc="-1" strike="noStrike" cap="all">
                <a:solidFill>
                  <a:srgbClr val="00b0f0"/>
                </a:solidFill>
                <a:latin typeface="Arial"/>
              </a:rPr>
              <a:t>a PARTAGER </a:t>
            </a:r>
            <a:br>
              <a:rPr sz="1600"/>
            </a:br>
            <a:r>
              <a:rPr b="1" lang="it-IT" sz="1600" spc="-1" strike="noStrike" cap="all">
                <a:solidFill>
                  <a:srgbClr val="000000"/>
                </a:solidFill>
                <a:latin typeface="Arial"/>
              </a:rPr>
              <a:t>         </a:t>
            </a:r>
            <a:r>
              <a:rPr b="1" lang="it-IT" sz="1600" spc="-1" strike="noStrike" cap="all">
                <a:solidFill>
                  <a:srgbClr val="00873e"/>
                </a:solidFill>
                <a:latin typeface="Arial"/>
              </a:rPr>
              <a:t>leURS JOIES </a:t>
            </a:r>
            <a:br>
              <a:rPr sz="1600"/>
            </a:br>
            <a:r>
              <a:rPr b="1" lang="it-IT" sz="1600" spc="-1" strike="noStrike" cap="all">
                <a:solidFill>
                  <a:srgbClr val="ee7d31"/>
                </a:solidFill>
                <a:latin typeface="Arial"/>
              </a:rPr>
              <a:t>eT LEURS SOUFFRANCES». 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58" name="CasellaDiTesto 39"/>
          <p:cNvSpPr/>
          <p:nvPr/>
        </p:nvSpPr>
        <p:spPr>
          <a:xfrm>
            <a:off x="4933080" y="5792760"/>
            <a:ext cx="2489400" cy="100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it-IT" sz="1200" spc="-1" strike="noStrike">
                <a:solidFill>
                  <a:srgbClr val="000000"/>
                </a:solidFill>
                <a:latin typeface="Arial"/>
              </a:rPr>
              <a:t>Notre engagement est celui </a:t>
            </a:r>
            <a:endParaRPr b="0" lang="fr-FR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it-IT" sz="1200" spc="-1" strike="noStrike">
                <a:solidFill>
                  <a:srgbClr val="000000"/>
                </a:solidFill>
                <a:latin typeface="Arial"/>
              </a:rPr>
              <a:t>de </a:t>
            </a:r>
            <a:r>
              <a:rPr b="1" lang="it-IT" sz="1200" spc="-1" strike="noStrike" cap="all">
                <a:solidFill>
                  <a:srgbClr val="000000"/>
                </a:solidFill>
                <a:latin typeface="Arial"/>
              </a:rPr>
              <a:t>mantenIR LES YEUX OUVERTS suR L’HUMANITE</a:t>
            </a:r>
            <a:endParaRPr b="0" lang="fr-FR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it-IT" sz="1200" spc="-1" strike="noStrike" cap="all">
                <a:solidFill>
                  <a:srgbClr val="000000"/>
                </a:solidFill>
                <a:latin typeface="Arial"/>
              </a:rPr>
              <a:t> </a:t>
            </a:r>
            <a:r>
              <a:rPr b="1" lang="it-IT" sz="1200" spc="-1" strike="noStrike">
                <a:solidFill>
                  <a:srgbClr val="000000"/>
                </a:solidFill>
                <a:latin typeface="Arial"/>
              </a:rPr>
              <a:t>dans laquelle nous sommes nous aussi immergés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59" name="CasellaDiTesto 72"/>
          <p:cNvSpPr/>
          <p:nvPr/>
        </p:nvSpPr>
        <p:spPr>
          <a:xfrm>
            <a:off x="5044320" y="153360"/>
            <a:ext cx="2273760" cy="43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341"/>
              </a:lnSpc>
            </a:pPr>
            <a:r>
              <a:rPr b="1" lang="it-IT" sz="1200" spc="-1" strike="noStrike">
                <a:solidFill>
                  <a:srgbClr val="000000"/>
                </a:solidFill>
                <a:latin typeface="Arial"/>
              </a:rPr>
              <a:t>«Certains d’être aimés par Dieu, nous pouvons être des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60" name="Ovale 84"/>
          <p:cNvSpPr/>
          <p:nvPr/>
        </p:nvSpPr>
        <p:spPr>
          <a:xfrm>
            <a:off x="1779120" y="140760"/>
            <a:ext cx="518400" cy="5184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CasellaDiTesto 85"/>
          <p:cNvSpPr/>
          <p:nvPr/>
        </p:nvSpPr>
        <p:spPr>
          <a:xfrm>
            <a:off x="1826280" y="265320"/>
            <a:ext cx="40068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919"/>
              </a:lnSpc>
            </a:pPr>
            <a:r>
              <a:rPr b="1" lang="it-IT" sz="2400" spc="-1" strike="noStrike">
                <a:solidFill>
                  <a:srgbClr val="ffffff"/>
                </a:solidFill>
                <a:latin typeface="Arial Narrow"/>
              </a:rPr>
              <a:t>2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62" name="CasellaDiTesto 78"/>
          <p:cNvSpPr/>
          <p:nvPr/>
        </p:nvSpPr>
        <p:spPr>
          <a:xfrm>
            <a:off x="168840" y="3375000"/>
            <a:ext cx="1991160" cy="82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it-IT" sz="1200" spc="-1" strike="noStrike" cap="all">
                <a:solidFill>
                  <a:srgbClr val="000000"/>
                </a:solidFill>
                <a:latin typeface="Arial"/>
              </a:rPr>
              <a:t>CETTE PAROLE DE VIE</a:t>
            </a:r>
            <a:r>
              <a:rPr b="1" lang="it-IT" sz="1200" spc="-1" strike="noStrike" cap="all">
                <a:solidFill>
                  <a:srgbClr val="000000"/>
                </a:solidFill>
                <a:latin typeface="Arial"/>
              </a:rPr>
              <a:t> 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200" spc="-1" strike="noStrike" cap="all">
                <a:solidFill>
                  <a:srgbClr val="000000"/>
                </a:solidFill>
                <a:latin typeface="Arial"/>
              </a:rPr>
              <a:t>MET EN LUMIERE UNE CERTITUDE ET NOUS RECONFORTE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63" name="CasellaDiTesto 3"/>
          <p:cNvSpPr/>
          <p:nvPr/>
        </p:nvSpPr>
        <p:spPr>
          <a:xfrm>
            <a:off x="2483280" y="164160"/>
            <a:ext cx="246924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919"/>
              </a:lnSpc>
            </a:pPr>
            <a:r>
              <a:rPr b="1" lang="it-IT" sz="1800" spc="-1" strike="noStrike">
                <a:solidFill>
                  <a:srgbClr val="ee7d31"/>
                </a:solidFill>
                <a:latin typeface="Arial Narrow"/>
              </a:rPr>
              <a:t>VIE </a:t>
            </a:r>
            <a:r>
              <a:rPr b="0" i="1" lang="it-IT" sz="1800" spc="-1" strike="noStrike">
                <a:solidFill>
                  <a:srgbClr val="ee7d31"/>
                </a:solidFill>
                <a:latin typeface="Arial Narrow"/>
              </a:rPr>
              <a:t>de la </a:t>
            </a:r>
            <a:r>
              <a:rPr b="1" lang="it-IT" sz="1800" spc="-1" strike="noStrike">
                <a:solidFill>
                  <a:srgbClr val="ee7d31"/>
                </a:solidFill>
                <a:latin typeface="Arial Narrow"/>
              </a:rPr>
              <a:t> PAROLE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64" name="Immagine 6" descr="Immagine che contiene testo, clipart&#10;&#10;Descrizione generata automaticamente"/>
          <p:cNvPicPr/>
          <p:nvPr/>
        </p:nvPicPr>
        <p:blipFill>
          <a:blip r:embed="rId3"/>
          <a:stretch/>
        </p:blipFill>
        <p:spPr>
          <a:xfrm>
            <a:off x="2534040" y="1822680"/>
            <a:ext cx="2325240" cy="1111680"/>
          </a:xfrm>
          <a:prstGeom prst="rect">
            <a:avLst/>
          </a:prstGeom>
          <a:ln w="0">
            <a:noFill/>
          </a:ln>
        </p:spPr>
      </p:pic>
      <p:sp>
        <p:nvSpPr>
          <p:cNvPr id="65" name="Rettangolo 1"/>
          <p:cNvSpPr/>
          <p:nvPr/>
        </p:nvSpPr>
        <p:spPr>
          <a:xfrm>
            <a:off x="2570040" y="5322600"/>
            <a:ext cx="2392200" cy="155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1440"/>
              </a:lnSpc>
            </a:pPr>
            <a:r>
              <a:rPr b="1" i="1" lang="it-IT" sz="1200" spc="-1" strike="noStrike">
                <a:solidFill>
                  <a:srgbClr val="000000"/>
                </a:solidFill>
                <a:latin typeface="Arial Black"/>
              </a:rPr>
              <a:t>De retour à l’école, son salut m’a surprise: “Merci pour ne pas m’avoir laissée seule». </a:t>
            </a:r>
            <a:br>
              <a:rPr sz="1200"/>
            </a:br>
            <a:r>
              <a:rPr b="1" i="1" lang="it-IT" sz="1200" spc="-1" strike="noStrike">
                <a:solidFill>
                  <a:srgbClr val="000000"/>
                </a:solidFill>
                <a:latin typeface="Arial Black"/>
              </a:rPr>
              <a:t>Et puis elle m’a invitée chez elle et avec quelques amis, nous sommes allés jouer chez elle.</a:t>
            </a:r>
            <a:endParaRPr b="0" lang="fr-FR" sz="1200" spc="-1" strike="noStrike">
              <a:latin typeface="Arial"/>
            </a:endParaRPr>
          </a:p>
        </p:txBody>
      </p:sp>
      <p:pic>
        <p:nvPicPr>
          <p:cNvPr id="66" name="Immagine 11" descr=""/>
          <p:cNvPicPr/>
          <p:nvPr/>
        </p:nvPicPr>
        <p:blipFill>
          <a:blip r:embed="rId4"/>
          <a:stretch/>
        </p:blipFill>
        <p:spPr>
          <a:xfrm>
            <a:off x="58320" y="217440"/>
            <a:ext cx="2345400" cy="2345400"/>
          </a:xfrm>
          <a:prstGeom prst="rect">
            <a:avLst/>
          </a:prstGeom>
          <a:ln w="0">
            <a:noFill/>
          </a:ln>
        </p:spPr>
      </p:pic>
      <p:sp>
        <p:nvSpPr>
          <p:cNvPr id="67" name="CasellaDiTesto 13"/>
          <p:cNvSpPr/>
          <p:nvPr/>
        </p:nvSpPr>
        <p:spPr>
          <a:xfrm>
            <a:off x="0" y="4112280"/>
            <a:ext cx="2378880" cy="17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ts val="2180"/>
              </a:lnSpc>
            </a:pPr>
            <a:r>
              <a:rPr b="1" lang="it-IT" sz="1800" spc="18" strike="noStrike" cap="all">
                <a:solidFill>
                  <a:srgbClr val="ffc000"/>
                </a:solidFill>
                <a:latin typeface="Arial"/>
              </a:rPr>
              <a:t>NOUS NE SOMMES </a:t>
            </a:r>
            <a:endParaRPr b="0" lang="fr-FR" sz="1800" spc="18" strike="noStrike">
              <a:latin typeface="Arial"/>
            </a:endParaRPr>
          </a:p>
          <a:p>
            <a:pPr algn="r">
              <a:lnSpc>
                <a:spcPts val="2180"/>
              </a:lnSpc>
            </a:pPr>
            <a:r>
              <a:rPr b="1" lang="it-IT" sz="1800" spc="18" strike="noStrike" cap="all">
                <a:solidFill>
                  <a:srgbClr val="09c118"/>
                </a:solidFill>
                <a:latin typeface="Arial"/>
              </a:rPr>
              <a:t>JAMAIS SEULS</a:t>
            </a:r>
            <a:r>
              <a:rPr b="1" lang="it-IT" sz="1800" spc="18" strike="noStrike" cap="all">
                <a:solidFill>
                  <a:srgbClr val="b4089f"/>
                </a:solidFill>
                <a:latin typeface="Arial"/>
              </a:rPr>
              <a:t> SUR NOTRE </a:t>
            </a:r>
            <a:r>
              <a:rPr b="1" lang="it-IT" sz="1800" spc="18" strike="noStrike" cap="all">
                <a:solidFill>
                  <a:srgbClr val="1a09ae"/>
                </a:solidFill>
                <a:latin typeface="Arial"/>
              </a:rPr>
              <a:t>CHEMIN, </a:t>
            </a:r>
            <a:endParaRPr b="0" lang="fr-FR" sz="1800" spc="18" strike="noStrike">
              <a:latin typeface="Arial"/>
            </a:endParaRPr>
          </a:p>
          <a:p>
            <a:pPr algn="r">
              <a:lnSpc>
                <a:spcPts val="2180"/>
              </a:lnSpc>
            </a:pPr>
            <a:r>
              <a:rPr b="1" lang="it-IT" sz="1800" spc="18" strike="noStrike" cap="all">
                <a:solidFill>
                  <a:srgbClr val="c9211e"/>
                </a:solidFill>
                <a:latin typeface="Arial"/>
              </a:rPr>
              <a:t>DiEU EST LA’ </a:t>
            </a:r>
            <a:endParaRPr b="0" lang="fr-FR" sz="1800" spc="18" strike="noStrike">
              <a:latin typeface="Arial"/>
            </a:endParaRPr>
          </a:p>
          <a:p>
            <a:pPr algn="r">
              <a:lnSpc>
                <a:spcPts val="2180"/>
              </a:lnSpc>
            </a:pPr>
            <a:r>
              <a:rPr b="1" lang="it-IT" sz="1800" spc="18" strike="noStrike" cap="all">
                <a:solidFill>
                  <a:srgbClr val="da9c05"/>
                </a:solidFill>
                <a:latin typeface="Arial"/>
              </a:rPr>
              <a:t>ET IL NOUS AIME</a:t>
            </a:r>
            <a:endParaRPr b="0" lang="fr-FR" sz="1800" spc="18" strike="noStrike">
              <a:latin typeface="Arial"/>
            </a:endParaRPr>
          </a:p>
        </p:txBody>
      </p:sp>
      <p:sp>
        <p:nvSpPr>
          <p:cNvPr id="68" name="Rettangolo con angoli arrotondati 17"/>
          <p:cNvSpPr/>
          <p:nvPr/>
        </p:nvSpPr>
        <p:spPr>
          <a:xfrm rot="21397800">
            <a:off x="98640" y="2620440"/>
            <a:ext cx="2273760" cy="66708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" name="Rettangolo 40"/>
          <p:cNvSpPr/>
          <p:nvPr/>
        </p:nvSpPr>
        <p:spPr>
          <a:xfrm flipV="1" rot="10597800">
            <a:off x="115560" y="2714400"/>
            <a:ext cx="2250360" cy="51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661"/>
              </a:lnSpc>
            </a:pPr>
            <a:r>
              <a:rPr b="1" lang="it-IT" sz="1800" spc="-1" strike="noStrike">
                <a:solidFill>
                  <a:srgbClr val="ffffff"/>
                </a:solidFill>
                <a:latin typeface="Arial"/>
              </a:rPr>
              <a:t>«Tu es le Dieu qui me voit» 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70" name="CasellaDiTesto 54"/>
          <p:cNvSpPr/>
          <p:nvPr/>
        </p:nvSpPr>
        <p:spPr>
          <a:xfrm rot="18900000">
            <a:off x="-193680" y="477360"/>
            <a:ext cx="1540080" cy="33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919"/>
              </a:lnSpc>
            </a:pPr>
            <a:r>
              <a:rPr b="1" lang="it-IT" sz="1400" spc="-1" strike="noStrike">
                <a:solidFill>
                  <a:srgbClr val="000000"/>
                </a:solidFill>
                <a:latin typeface="Arial Narrow"/>
              </a:rPr>
              <a:t>PAROLE </a:t>
            </a:r>
            <a:r>
              <a:rPr b="1" i="1" lang="it-IT" sz="1400" spc="-1" strike="noStrike">
                <a:solidFill>
                  <a:srgbClr val="000000"/>
                </a:solidFill>
                <a:latin typeface="Arial Narrow"/>
              </a:rPr>
              <a:t>de </a:t>
            </a:r>
            <a:r>
              <a:rPr b="1" lang="it-IT" sz="1400" spc="-1" strike="noStrike">
                <a:solidFill>
                  <a:srgbClr val="000000"/>
                </a:solidFill>
                <a:latin typeface="Arial Black"/>
              </a:rPr>
              <a:t>VIE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71" name="Immagine 21" descr=""/>
          <p:cNvPicPr/>
          <p:nvPr/>
        </p:nvPicPr>
        <p:blipFill>
          <a:blip r:embed="rId5"/>
          <a:srcRect l="0" t="0" r="0" b="35779"/>
          <a:stretch/>
        </p:blipFill>
        <p:spPr>
          <a:xfrm>
            <a:off x="437040" y="5941440"/>
            <a:ext cx="1427040" cy="916200"/>
          </a:xfrm>
          <a:prstGeom prst="rect">
            <a:avLst/>
          </a:prstGeom>
          <a:ln w="0">
            <a:noFill/>
          </a:ln>
        </p:spPr>
      </p:pic>
      <p:sp>
        <p:nvSpPr>
          <p:cNvPr id="72" name="Rettangolo 8"/>
          <p:cNvSpPr/>
          <p:nvPr/>
        </p:nvSpPr>
        <p:spPr>
          <a:xfrm>
            <a:off x="2557800" y="2934360"/>
            <a:ext cx="2342520" cy="245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1239"/>
              </a:lnSpc>
            </a:pPr>
            <a:r>
              <a:rPr b="0" lang="it-IT" sz="1100" spc="-1" strike="noStrike">
                <a:solidFill>
                  <a:srgbClr val="000000"/>
                </a:solidFill>
                <a:latin typeface="Arial"/>
              </a:rPr>
              <a:t>Durant la sortie de classe, dans le bus, nous nous sommes assises l’une à coté de l’autre. A l’aller nous n’avons échangé que quelques paroles. Et j’ai résisté à mon désir de changer de place pour retrouver le groupe très soudé de mes amis. </a:t>
            </a:r>
            <a:endParaRPr b="0" lang="fr-FR" sz="1100" spc="-1" strike="noStrike">
              <a:latin typeface="Arial"/>
            </a:endParaRPr>
          </a:p>
          <a:p>
            <a:pPr>
              <a:lnSpc>
                <a:spcPts val="1239"/>
              </a:lnSpc>
            </a:pPr>
            <a:r>
              <a:rPr b="0" lang="it-IT" sz="1100" spc="-1" strike="noStrike">
                <a:solidFill>
                  <a:srgbClr val="000000"/>
                </a:solidFill>
                <a:latin typeface="Arial"/>
              </a:rPr>
              <a:t>J’ai donc décidé de rester toute la journée à coté d’elle, avec le désir d’être un petit signe de l’amour de Dieu pour elle</a:t>
            </a:r>
            <a:r>
              <a:rPr b="1" lang="it-IT" sz="11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fr-FR" sz="1100" spc="-1" strike="noStrike">
              <a:latin typeface="Arial"/>
            </a:endParaRPr>
          </a:p>
          <a:p>
            <a:pPr>
              <a:lnSpc>
                <a:spcPts val="1239"/>
              </a:lnSpc>
            </a:pPr>
            <a:r>
              <a:rPr b="0" lang="it-IT" sz="1100" spc="-1" strike="noStrike">
                <a:solidFill>
                  <a:srgbClr val="000000"/>
                </a:solidFill>
                <a:latin typeface="Arial"/>
              </a:rPr>
              <a:t>Au retour ce fut la même situation avec beaucoup de moments de silence.. </a:t>
            </a:r>
            <a:endParaRPr b="0" lang="fr-FR" sz="1100" spc="-1" strike="noStrike">
              <a:latin typeface="Arial"/>
            </a:endParaRPr>
          </a:p>
        </p:txBody>
      </p:sp>
      <p:pic>
        <p:nvPicPr>
          <p:cNvPr id="73" name="Immagine 29" descr=""/>
          <p:cNvPicPr/>
          <p:nvPr/>
        </p:nvPicPr>
        <p:blipFill>
          <a:blip r:embed="rId6"/>
          <a:srcRect l="0" t="0" r="5541" b="0"/>
          <a:stretch/>
        </p:blipFill>
        <p:spPr>
          <a:xfrm>
            <a:off x="7421040" y="1362600"/>
            <a:ext cx="2514600" cy="1757520"/>
          </a:xfrm>
          <a:prstGeom prst="rect">
            <a:avLst/>
          </a:prstGeom>
          <a:ln w="0">
            <a:noFill/>
          </a:ln>
        </p:spPr>
      </p:pic>
      <p:sp>
        <p:nvSpPr>
          <p:cNvPr id="74" name="CasellaDiTesto 4"/>
          <p:cNvSpPr/>
          <p:nvPr/>
        </p:nvSpPr>
        <p:spPr>
          <a:xfrm>
            <a:off x="5044320" y="943560"/>
            <a:ext cx="2273760" cy="43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341"/>
              </a:lnSpc>
            </a:pPr>
            <a:r>
              <a:rPr b="1" lang="it-IT" sz="1200" spc="-1" strike="noStrike">
                <a:solidFill>
                  <a:srgbClr val="000000"/>
                </a:solidFill>
                <a:latin typeface="Arial"/>
              </a:rPr>
              <a:t>donnant cet amour-là à beaucoup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75" name="CasellaDiTesto 12"/>
          <p:cNvSpPr/>
          <p:nvPr/>
        </p:nvSpPr>
        <p:spPr>
          <a:xfrm>
            <a:off x="5044320" y="552960"/>
            <a:ext cx="2273760" cy="48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539"/>
              </a:lnSpc>
            </a:pPr>
            <a:r>
              <a:rPr b="1" lang="it-IT" sz="1600" spc="-1" strike="noStrike" cap="all">
                <a:solidFill>
                  <a:srgbClr val="0070c0"/>
                </a:solidFill>
                <a:latin typeface="Arial"/>
              </a:rPr>
              <a:t>messagERS </a:t>
            </a:r>
            <a:br>
              <a:rPr sz="1600"/>
            </a:br>
            <a:r>
              <a:rPr b="1" lang="it-IT" sz="1600" spc="-1" strike="noStrike" cap="all">
                <a:solidFill>
                  <a:srgbClr val="0070c0"/>
                </a:solidFill>
                <a:latin typeface="Arial"/>
              </a:rPr>
              <a:t>de SON AMOUR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76" name="Immagine 15" descr=""/>
          <p:cNvPicPr/>
          <p:nvPr/>
        </p:nvPicPr>
        <p:blipFill>
          <a:blip r:embed="rId7"/>
          <a:stretch/>
        </p:blipFill>
        <p:spPr>
          <a:xfrm>
            <a:off x="9069480" y="5248800"/>
            <a:ext cx="693720" cy="693720"/>
          </a:xfrm>
          <a:prstGeom prst="rect">
            <a:avLst/>
          </a:prstGeom>
          <a:ln w="0">
            <a:noFill/>
          </a:ln>
        </p:spPr>
      </p:pic>
      <p:sp>
        <p:nvSpPr>
          <p:cNvPr id="77" name="CasellaDiTesto 10"/>
          <p:cNvSpPr/>
          <p:nvPr/>
        </p:nvSpPr>
        <p:spPr>
          <a:xfrm rot="18900000">
            <a:off x="1329120" y="1950480"/>
            <a:ext cx="1084680" cy="22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it-IT" sz="900" spc="-1" strike="noStrike">
                <a:solidFill>
                  <a:srgbClr val="000000"/>
                </a:solidFill>
                <a:latin typeface="Arial"/>
              </a:rPr>
              <a:t>(cf </a:t>
            </a:r>
            <a:r>
              <a:rPr b="1" i="1" lang="it-IT" sz="900" spc="-1" strike="noStrike">
                <a:solidFill>
                  <a:srgbClr val="000000"/>
                </a:solidFill>
                <a:latin typeface="Arial"/>
              </a:rPr>
              <a:t>Gen </a:t>
            </a:r>
            <a:r>
              <a:rPr b="1" lang="it-IT" sz="900" spc="-1" strike="noStrike">
                <a:solidFill>
                  <a:srgbClr val="000000"/>
                </a:solidFill>
                <a:latin typeface="Arial"/>
              </a:rPr>
              <a:t>16,13). </a:t>
            </a:r>
            <a:endParaRPr b="0" lang="fr-FR" sz="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2529</TotalTime>
  <Application>LibreOffice/7.4.1.2$Windows_X86_64 LibreOffice_project/3c58a8f3a960df8bc8fd77b461821e42c061c5f0</Application>
  <AppVersion>15.0000</AppVersion>
  <Words>358</Words>
  <Paragraphs>36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2022-04-22T17:03:31Z</dcterms:created>
  <dc:creator>ago spolti</dc:creator>
  <dc:description/>
  <dc:language>fr-FR</dc:language>
  <cp:lastModifiedBy/>
  <dcterms:modified xsi:type="dcterms:W3CDTF">2023-01-24T19:17:09Z</dcterms:modified>
  <cp:revision>105</cp:revision>
  <dc:subject/>
  <dc:title>Presentazione standard di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A4 Paper (210x297 mm)</vt:lpwstr>
  </property>
  <property fmtid="{D5CDD505-2E9C-101B-9397-08002B2CF9AE}" pid="4" name="Slides">
    <vt:i4>1</vt:i4>
  </property>
</Properties>
</file>