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0" r:id="rId3"/>
  </p:sldIdLst>
  <p:sldSz cx="9906000" cy="6858000" type="A4"/>
  <p:notesSz cx="9144000" cy="6858000"/>
  <p:defaultTextStyle>
    <a:defPPr>
      <a:defRPr lang="en-US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D31"/>
    <a:srgbClr val="CB357B"/>
    <a:srgbClr val="EB5455"/>
    <a:srgbClr val="FA653E"/>
    <a:srgbClr val="008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89"/>
    <p:restoredTop sz="95890"/>
  </p:normalViewPr>
  <p:slideViewPr>
    <p:cSldViewPr snapToGrid="0" snapToObjects="1" showGuides="1">
      <p:cViewPr varScale="1">
        <p:scale>
          <a:sx n="107" d="100"/>
          <a:sy n="107" d="100"/>
        </p:scale>
        <p:origin x="1452" y="108"/>
      </p:cViewPr>
      <p:guideLst>
        <p:guide orient="horz" pos="217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2D31584E-B3B2-5E42-86B5-E1BC5A86B17C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2052" name="Segnaposto immagine diapositiva 3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Segnaposto note 4"/>
          <p:cNvSpPr>
            <a:spLocks noGrp="1"/>
          </p:cNvSpPr>
          <p:nvPr>
            <p:ph type="body" sz="quarter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it-IT" altLang="pt-BR"/>
              <a:t>Fare clic per modificare gli stili del testo dello schema</a:t>
            </a:r>
            <a:endParaRPr lang="it-IT" altLang="pt-BR"/>
          </a:p>
          <a:p>
            <a:pPr lvl="1"/>
            <a:r>
              <a:rPr lang="it-IT" altLang="pt-BR"/>
              <a:t>Secondo livello</a:t>
            </a:r>
            <a:endParaRPr lang="it-IT" altLang="pt-BR"/>
          </a:p>
          <a:p>
            <a:pPr lvl="2"/>
            <a:r>
              <a:rPr lang="it-IT" altLang="pt-BR"/>
              <a:t>Terzo livello</a:t>
            </a:r>
            <a:endParaRPr lang="it-IT" altLang="pt-BR"/>
          </a:p>
          <a:p>
            <a:pPr lvl="3"/>
            <a:r>
              <a:rPr lang="it-IT" altLang="pt-BR"/>
              <a:t>Quarto livello</a:t>
            </a:r>
            <a:endParaRPr lang="it-IT" altLang="pt-BR"/>
          </a:p>
          <a:p>
            <a:pPr lvl="4"/>
            <a:r>
              <a:rPr lang="it-IT" altLang="pt-BR"/>
              <a:t>Quinto livello</a:t>
            </a:r>
            <a:endParaRPr lang="it-IT" altLang="pt-B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DC43258C-6AA6-5E40-8A86-2BB46BF030B8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Segnaposto note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it-IT" altLang="pt-BR" dirty="0"/>
          </a:p>
        </p:txBody>
      </p:sp>
      <p:sp>
        <p:nvSpPr>
          <p:cNvPr id="4099" name="Segnaposto numero diapositiva 3"/>
          <p:cNvSpPr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it-IT" altLang="pt-BR" sz="1200"/>
            </a:fld>
            <a:endParaRPr lang="it-IT" altLang="pt-B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it-IT" strike="noStrike" noProof="1"/>
              <a:t>Fare clic per modificare lo stile del sottotitolo dello schema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it-IT" strike="noStrike" noProof="1"/>
              <a:t>Fare clic sull'icona per inserire un'immagine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it-IT" altLang="pt-BR"/>
              <a:t>Fare clic per modificare lo stile del titolo dello schema</a:t>
            </a:r>
            <a:endParaRPr lang="en-US" altLang="pt-BR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it-IT" altLang="pt-BR"/>
              <a:t>Fare clic per modificare gli stili del testo dello schema</a:t>
            </a:r>
            <a:endParaRPr lang="it-IT" altLang="pt-BR"/>
          </a:p>
          <a:p>
            <a:pPr lvl="1"/>
            <a:r>
              <a:rPr lang="it-IT" altLang="pt-BR"/>
              <a:t>Secondo livello</a:t>
            </a:r>
            <a:endParaRPr lang="it-IT" altLang="pt-BR"/>
          </a:p>
          <a:p>
            <a:pPr lvl="2"/>
            <a:r>
              <a:rPr lang="it-IT" altLang="pt-BR"/>
              <a:t>Terzo livello</a:t>
            </a:r>
            <a:endParaRPr lang="it-IT" altLang="pt-BR"/>
          </a:p>
          <a:p>
            <a:pPr lvl="3"/>
            <a:r>
              <a:rPr lang="it-IT" altLang="pt-BR"/>
              <a:t>Quarto livello</a:t>
            </a:r>
            <a:endParaRPr lang="it-IT" altLang="pt-BR"/>
          </a:p>
          <a:p>
            <a:pPr lvl="4"/>
            <a:r>
              <a:rPr lang="it-IT" altLang="pt-BR"/>
              <a:t>Quinto livello</a:t>
            </a:r>
            <a:endParaRPr lang="en-US" alt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hyperlink" Target="mailto:centrogen3.rpu@focolare.org" TargetMode="Externa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Immagine 6"/>
          <p:cNvPicPr>
            <a:picLocks noChangeAspect="1"/>
          </p:cNvPicPr>
          <p:nvPr/>
        </p:nvPicPr>
        <p:blipFill>
          <a:blip r:embed="rId1"/>
          <a:srcRect r="12289"/>
          <a:stretch>
            <a:fillRect/>
          </a:stretch>
        </p:blipFill>
        <p:spPr>
          <a:xfrm flipH="1">
            <a:off x="-50800" y="117475"/>
            <a:ext cx="2581275" cy="563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" name="Rettangolo 83"/>
          <p:cNvSpPr/>
          <p:nvPr/>
        </p:nvSpPr>
        <p:spPr>
          <a:xfrm>
            <a:off x="7472998" y="53340"/>
            <a:ext cx="2493963" cy="6888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it-IT" strike="noStrike" noProof="1" dirty="0"/>
              <a:t>E como manter o seu coração ancorado no céu, vivendo no meio do mundo?</a:t>
            </a:r>
            <a:endParaRPr lang="it-IT" strike="noStrike" noProof="1" dirty="0"/>
          </a:p>
        </p:txBody>
      </p:sp>
      <p:sp>
        <p:nvSpPr>
          <p:cNvPr id="82" name="Rettangolo 81"/>
          <p:cNvSpPr/>
          <p:nvPr/>
        </p:nvSpPr>
        <p:spPr>
          <a:xfrm>
            <a:off x="2423160" y="53340"/>
            <a:ext cx="2494280" cy="70459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it-IT" strike="noStrike" noProof="1" dirty="0"/>
              <a:t>Viver o Evangelho é uma escolha que muda totalmente a nossa maneira de pensar, inverte os modelos, os objectivos que o mundo nos propõe, liberta-nos de condicionamentos ao fazer-nos experimentar uma mudança radical. </a:t>
            </a:r>
            <a:endParaRPr lang="it-IT" strike="noStrike" noProof="1" dirty="0"/>
          </a:p>
        </p:txBody>
      </p:sp>
      <p:sp>
        <p:nvSpPr>
          <p:cNvPr id="3076" name="CasellaDiTesto 54"/>
          <p:cNvSpPr txBox="1"/>
          <p:nvPr/>
        </p:nvSpPr>
        <p:spPr>
          <a:xfrm rot="390688">
            <a:off x="210503" y="5075873"/>
            <a:ext cx="2535237" cy="337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lnSpc>
                <a:spcPts val="1925"/>
              </a:lnSpc>
            </a:pP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PALA</a:t>
            </a:r>
            <a:r>
              <a:rPr lang="pt-PT" altLang="it-IT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VRA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 </a:t>
            </a:r>
            <a:r>
              <a:rPr lang="it-IT" altLang="pt-BR" sz="1600" b="1" i="1" dirty="0">
                <a:solidFill>
                  <a:srgbClr val="BD1A2C"/>
                </a:solidFill>
                <a:latin typeface="Arial Narrow" panose="020B0606020202030204" pitchFamily="34" charset="0"/>
              </a:rPr>
              <a:t>d</a:t>
            </a:r>
            <a:r>
              <a:rPr lang="pt-PT" altLang="it-IT" sz="1600" b="1" i="1" dirty="0">
                <a:solidFill>
                  <a:srgbClr val="BD1A2C"/>
                </a:solidFill>
                <a:latin typeface="Arial Narrow" panose="020B0606020202030204" pitchFamily="34" charset="0"/>
              </a:rPr>
              <a:t>e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 VI</a:t>
            </a:r>
            <a:r>
              <a:rPr lang="pt-PT" altLang="it-IT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D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A</a:t>
            </a:r>
            <a:endParaRPr lang="it-IT" altLang="pt-BR" sz="1600" b="1" dirty="0">
              <a:solidFill>
                <a:srgbClr val="BD1A2C"/>
              </a:solidFill>
              <a:latin typeface="Arial Narrow" panose="020B0606020202030204" pitchFamily="34" charset="0"/>
            </a:endParaRPr>
          </a:p>
        </p:txBody>
      </p:sp>
      <p:sp>
        <p:nvSpPr>
          <p:cNvPr id="87" name="Rettangolo con angoli arrotondati sullo stesso lato 86"/>
          <p:cNvSpPr/>
          <p:nvPr/>
        </p:nvSpPr>
        <p:spPr>
          <a:xfrm rot="286331">
            <a:off x="7586663" y="6015038"/>
            <a:ext cx="2216150" cy="1184275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it-IT" strike="noStrike" noProof="1" dirty="0"/>
          </a:p>
        </p:txBody>
      </p:sp>
      <p:sp>
        <p:nvSpPr>
          <p:cNvPr id="3078" name="Rettangolo 49"/>
          <p:cNvSpPr/>
          <p:nvPr/>
        </p:nvSpPr>
        <p:spPr>
          <a:xfrm>
            <a:off x="7477125" y="6153150"/>
            <a:ext cx="2435225" cy="2778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it-IT" altLang="pt-BR" sz="1200" b="1" dirty="0">
                <a:solidFill>
                  <a:schemeClr val="bg1"/>
                </a:solidFill>
                <a:latin typeface="Arial Narrow" panose="020B0606020202030204" pitchFamily="34" charset="0"/>
                <a:hlinkClick r:id="rId2"/>
              </a:rPr>
              <a:t>centrogen3.rpu@focolare.org</a:t>
            </a:r>
            <a:endParaRPr lang="it-IT" altLang="pt-BR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079" name="Rettangolo 50"/>
          <p:cNvSpPr/>
          <p:nvPr/>
        </p:nvSpPr>
        <p:spPr>
          <a:xfrm>
            <a:off x="7453313" y="6403975"/>
            <a:ext cx="248285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it-IT" altLang="pt-BR" sz="1000" dirty="0">
                <a:solidFill>
                  <a:schemeClr val="bg1"/>
                </a:solidFill>
                <a:latin typeface="Arial" panose="020B0604020202020204" pitchFamily="34" charset="0"/>
              </a:rPr>
              <a:t>Adaptado da Palavra de Vida por Patrizia Mazzola e equipa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  <a:endParaRPr lang="pt-PT" altLang="it-IT" sz="1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5050155" y="4481830"/>
            <a:ext cx="2335530" cy="249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existem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muitos valores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oferecidos pelas Palavras do Evangelho,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se os </a:t>
            </a:r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praticarmos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Vivendo-os, podemos manter-nos na nossa verdadeira realidade como mulheres e homens ressuscitados com Jesus, experimentando assim uma felicidade nunca  antes experimen</a:t>
            </a:r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tada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noProof="1" dirty="0">
              <a:latin typeface="Arial" panose="020B0604020202020204" pitchFamily="34" charset="0"/>
            </a:endParaRPr>
          </a:p>
        </p:txBody>
      </p:sp>
      <p:sp>
        <p:nvSpPr>
          <p:cNvPr id="3081" name="Rettangolo 40"/>
          <p:cNvSpPr/>
          <p:nvPr/>
        </p:nvSpPr>
        <p:spPr>
          <a:xfrm rot="-10800000" flipV="1">
            <a:off x="349250" y="3328670"/>
            <a:ext cx="2000250" cy="1226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475"/>
              </a:lnSpc>
            </a:pPr>
            <a:r>
              <a:rPr lang="it-IT" altLang="pt-BR" dirty="0">
                <a:latin typeface="Arial" panose="020B0604020202020204" pitchFamily="34" charset="0"/>
              </a:rPr>
              <a:t>"Voltai os vossos pensamentos para as coisas </a:t>
            </a:r>
            <a:r>
              <a:rPr lang="pt-PT" altLang="it-IT" dirty="0">
                <a:latin typeface="Arial" panose="020B0604020202020204" pitchFamily="34" charset="0"/>
              </a:rPr>
              <a:t>do Alto</a:t>
            </a:r>
            <a:r>
              <a:rPr lang="it-IT" altLang="pt-BR" dirty="0">
                <a:latin typeface="Arial" panose="020B0604020202020204" pitchFamily="34" charset="0"/>
              </a:rPr>
              <a:t>, não para as coisas da terra" (Col 3,2). </a:t>
            </a:r>
            <a:endParaRPr lang="it-IT" altLang="pt-BR" dirty="0">
              <a:latin typeface="Arial" panose="020B0604020202020204" pitchFamily="34" charset="0"/>
            </a:endParaRPr>
          </a:p>
        </p:txBody>
      </p:sp>
      <p:sp>
        <p:nvSpPr>
          <p:cNvPr id="90" name="Rettangolo con angoli arrotondati sullo stesso lato 89"/>
          <p:cNvSpPr/>
          <p:nvPr/>
        </p:nvSpPr>
        <p:spPr>
          <a:xfrm rot="364069">
            <a:off x="-104775" y="5459413"/>
            <a:ext cx="2641600" cy="1546225"/>
          </a:xfrm>
          <a:prstGeom prst="round2SameRect">
            <a:avLst/>
          </a:prstGeom>
          <a:solidFill>
            <a:srgbClr val="BD1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it-IT" strike="noStrike" noProof="1"/>
          </a:p>
        </p:txBody>
      </p:sp>
      <p:sp>
        <p:nvSpPr>
          <p:cNvPr id="79" name="CasellaDiTesto 78"/>
          <p:cNvSpPr txBox="1"/>
          <p:nvPr/>
        </p:nvSpPr>
        <p:spPr>
          <a:xfrm>
            <a:off x="-47625" y="5611813"/>
            <a:ext cx="2640013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/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O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nta  </a:t>
            </a:r>
            <a:endParaRPr lang="it-IT" b="1" cap="all" noProof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fontAlgn="auto"/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 tua vi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PARA O </a:t>
            </a:r>
            <a:r>
              <a:rPr lang="it-IT" b="1" cap="all" dirty="0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alto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b="1" cap="all" noProof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84" name="CasellaDiTesto 8"/>
          <p:cNvSpPr txBox="1"/>
          <p:nvPr/>
        </p:nvSpPr>
        <p:spPr>
          <a:xfrm>
            <a:off x="7649210" y="2289175"/>
            <a:ext cx="226314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800" i="1" dirty="0">
                <a:latin typeface="Arial" panose="020B0604020202020204" pitchFamily="34" charset="0"/>
              </a:rPr>
              <a:t>(</a:t>
            </a:r>
            <a:r>
              <a:rPr lang="it-IT" altLang="pt-BR" sz="800" i="1" baseline="30000" dirty="0">
                <a:latin typeface="Arial" panose="020B0604020202020204" pitchFamily="34" charset="0"/>
              </a:rPr>
              <a:t> 1 </a:t>
            </a:r>
            <a:r>
              <a:rPr lang="it-IT" altLang="pt-BR" sz="800" i="1" dirty="0">
                <a:latin typeface="Arial" panose="020B0604020202020204" pitchFamily="34" charset="0"/>
              </a:rPr>
              <a:t>C. Lubich, Pala</a:t>
            </a:r>
            <a:r>
              <a:rPr lang="pt-PT" altLang="it-IT" sz="800" i="1" dirty="0">
                <a:latin typeface="Arial" panose="020B0604020202020204" pitchFamily="34" charset="0"/>
              </a:rPr>
              <a:t>vra</a:t>
            </a:r>
            <a:r>
              <a:rPr lang="it-IT" altLang="pt-BR" sz="800" i="1" dirty="0">
                <a:latin typeface="Arial" panose="020B0604020202020204" pitchFamily="34" charset="0"/>
              </a:rPr>
              <a:t> d</a:t>
            </a:r>
            <a:r>
              <a:rPr lang="pt-PT" altLang="it-IT" sz="800" i="1" dirty="0">
                <a:latin typeface="Arial" panose="020B0604020202020204" pitchFamily="34" charset="0"/>
              </a:rPr>
              <a:t>e</a:t>
            </a:r>
            <a:r>
              <a:rPr lang="it-IT" altLang="pt-BR" sz="800" i="1" dirty="0">
                <a:latin typeface="Arial" panose="020B0604020202020204" pitchFamily="34" charset="0"/>
              </a:rPr>
              <a:t> Vi</a:t>
            </a:r>
            <a:r>
              <a:rPr lang="pt-PT" altLang="it-IT" sz="800" i="1" dirty="0">
                <a:latin typeface="Arial" panose="020B0604020202020204" pitchFamily="34" charset="0"/>
              </a:rPr>
              <a:t>d</a:t>
            </a:r>
            <a:r>
              <a:rPr lang="it-IT" altLang="pt-BR" sz="800" i="1" dirty="0">
                <a:latin typeface="Arial" panose="020B0604020202020204" pitchFamily="34" charset="0"/>
              </a:rPr>
              <a:t>a a</a:t>
            </a:r>
            <a:r>
              <a:rPr lang="pt-PT" altLang="it-IT" sz="800" i="1" dirty="0">
                <a:latin typeface="Arial" panose="020B0604020202020204" pitchFamily="34" charset="0"/>
              </a:rPr>
              <a:t>b</a:t>
            </a:r>
            <a:r>
              <a:rPr lang="it-IT" altLang="pt-BR" sz="800" i="1" dirty="0">
                <a:latin typeface="Arial" panose="020B0604020202020204" pitchFamily="34" charset="0"/>
              </a:rPr>
              <a:t>ril 2001 )</a:t>
            </a:r>
            <a:endParaRPr lang="it-IT" altLang="pt-BR" sz="800" i="1" dirty="0">
              <a:latin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646363" y="808038"/>
            <a:ext cx="2216150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Significa </a:t>
            </a:r>
            <a:r>
              <a:rPr lang="pt-PT" altLang="it-IT" sz="1200" b="1" noProof="1" dirty="0">
                <a:latin typeface="Arial" panose="020B0604020202020204" pitchFamily="34" charset="0"/>
                <a:ea typeface="+mn-ea"/>
                <a:cs typeface="+mn-cs"/>
              </a:rPr>
              <a:t>apontar a nossa vida para o </a:t>
            </a:r>
            <a:r>
              <a:rPr lang="it-IT" sz="1200" b="1" noProof="1" dirty="0">
                <a:latin typeface="Arial" panose="020B0604020202020204" pitchFamily="34" charset="0"/>
                <a:ea typeface="+mn-ea"/>
                <a:cs typeface="+mn-cs"/>
              </a:rPr>
              <a:t>alto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noProof="1" dirty="0">
              <a:latin typeface="Arial" panose="020B0604020202020204" pitchFamily="34" charset="0"/>
            </a:endParaRPr>
          </a:p>
          <a:p>
            <a:pPr fontAlgn="auto"/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Jesus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trouxe à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terra </a:t>
            </a:r>
            <a:r>
              <a:rPr lang="pt-PT" altLang="it-IT" sz="1200" noProof="1" dirty="0">
                <a:latin typeface="Arial" panose="020B0604020202020204" pitchFamily="34" charset="0"/>
              </a:rPr>
              <a:t>a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vi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a d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o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c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éu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e a sua </a:t>
            </a:r>
            <a:r>
              <a:rPr lang="pt-PT" altLang="it-IT" sz="1200" noProof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PÁS</a:t>
            </a:r>
            <a:r>
              <a:rPr lang="pt-PT" altLang="it-IT" sz="1200" cap="all" noProof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COA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foi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o inicio 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da nova cr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i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ção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, </a:t>
            </a:r>
            <a:br>
              <a:rPr lang="it-IT" sz="1200" cap="all" dirty="0">
                <a:solidFill>
                  <a:srgbClr val="0070C0"/>
                </a:solidFill>
                <a:latin typeface="Arial" panose="020B0604020202020204" pitchFamily="34" charset="0"/>
              </a:rPr>
            </a:b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u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m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a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h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umani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dade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nova.</a:t>
            </a:r>
            <a:endParaRPr lang="it-IT" sz="1200" cap="all" noProof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3086" name="Gruppo 34"/>
          <p:cNvGrpSpPr/>
          <p:nvPr/>
        </p:nvGrpSpPr>
        <p:grpSpPr>
          <a:xfrm>
            <a:off x="152400" y="5094288"/>
            <a:ext cx="517525" cy="517525"/>
            <a:chOff x="1648315" y="4980513"/>
            <a:chExt cx="518846" cy="518846"/>
          </a:xfrm>
        </p:grpSpPr>
        <p:sp>
          <p:nvSpPr>
            <p:cNvPr id="85" name="Ovale 84"/>
            <p:cNvSpPr/>
            <p:nvPr/>
          </p:nvSpPr>
          <p:spPr>
            <a:xfrm>
              <a:off x="1648315" y="4980513"/>
              <a:ext cx="518846" cy="5188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it-IT" strike="noStrike" noProof="1"/>
            </a:p>
          </p:txBody>
        </p:sp>
        <p:sp>
          <p:nvSpPr>
            <p:cNvPr id="3088" name="CasellaDiTesto 85"/>
            <p:cNvSpPr txBox="1"/>
            <p:nvPr/>
          </p:nvSpPr>
          <p:spPr>
            <a:xfrm>
              <a:off x="1695563" y="5105144"/>
              <a:ext cx="401199" cy="3430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>
                <a:lnSpc>
                  <a:spcPts val="1925"/>
                </a:lnSpc>
              </a:pPr>
              <a:r>
                <a:rPr lang="it-IT" altLang="pt-BR" sz="24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4</a:t>
              </a:r>
              <a:endParaRPr lang="it-IT" altLang="pt-BR" sz="24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3089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6025" y="2511425"/>
            <a:ext cx="2505075" cy="1868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0" name="Immagin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025" y="2511425"/>
            <a:ext cx="2530475" cy="16249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1" name="Immagin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100" y="2511425"/>
            <a:ext cx="2486025" cy="1550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Rettangolo 18"/>
          <p:cNvSpPr/>
          <p:nvPr/>
        </p:nvSpPr>
        <p:spPr>
          <a:xfrm>
            <a:off x="5064443" y="681038"/>
            <a:ext cx="2328863" cy="1953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São "aqueles valores que Jesus trouxe à terra e pelos quais os seus seguidores se distinguem":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o amor recíproco,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</a:t>
            </a:r>
            <a:r>
              <a:rPr lang="it-IT" sz="1100" b="1" strike="noStrike" noProof="1" dirty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a paz,</a:t>
            </a:r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</a:t>
            </a:r>
            <a:r>
              <a:rPr lang="it-IT" sz="1100" b="1" strike="noStrike" noProof="1" dirty="0">
                <a:solidFill>
                  <a:srgbClr val="EE7D3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sz="1100" b="1" strike="noStrike" noProof="1" dirty="0">
                <a:solidFill>
                  <a:srgbClr val="EE7D3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o perdão,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</a:t>
            </a:r>
            <a:r>
              <a:rPr 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 pureza,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   </a:t>
            </a:r>
            <a:r>
              <a:rPr lang="it-IT" sz="1100" b="1" strike="noStrike" noProof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  a honestidade,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      </a:t>
            </a:r>
            <a:r>
              <a:rPr 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justiça,</a:t>
            </a:r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etc.</a:t>
            </a:r>
            <a:r>
              <a:rPr lang="it-IT" sz="1100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lang="it-IT" sz="1100" strike="noStrike" noProof="1" dirty="0">
              <a:effectLst/>
              <a:latin typeface="Arial" panose="020B0604020202020204" pitchFamily="34" charset="0"/>
            </a:endParaRPr>
          </a:p>
          <a:p>
            <a:pPr fontAlgn="auto"/>
            <a:endParaRPr lang="it-IT" sz="1100" b="1" strike="noStrike" noProof="1" dirty="0">
              <a:effectLst/>
              <a:latin typeface="Arial" panose="020B0604020202020204" pitchFamily="34" charset="0"/>
            </a:endParaRPr>
          </a:p>
        </p:txBody>
      </p:sp>
      <p:sp>
        <p:nvSpPr>
          <p:cNvPr id="3093" name="CasellaDiTesto 19"/>
          <p:cNvSpPr txBox="1"/>
          <p:nvPr/>
        </p:nvSpPr>
        <p:spPr>
          <a:xfrm>
            <a:off x="7680325" y="505143"/>
            <a:ext cx="2232025" cy="1783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1100" b="1" dirty="0">
                <a:latin typeface="Arial" panose="020B0604020202020204" pitchFamily="34" charset="0"/>
              </a:rPr>
              <a:t>E como manter o seu coração ancorado no céu, vivendo no meio do mundo?</a:t>
            </a:r>
            <a:endParaRPr lang="it-IT" altLang="pt-BR" sz="1100" b="1" dirty="0">
              <a:latin typeface="Arial" panose="020B0604020202020204" pitchFamily="34" charset="0"/>
            </a:endParaRPr>
          </a:p>
          <a:p>
            <a:r>
              <a:rPr lang="it-IT" altLang="pt-BR" sz="1100" b="1" dirty="0">
                <a:latin typeface="Arial" panose="020B0604020202020204" pitchFamily="34" charset="0"/>
              </a:rPr>
              <a:t>«"Deixando-nos guiar pelos pensamentos e sentimentos de Jesus cujo olhar interior estava sempre voltado para o Pai e cuja vida refletia sempre a lei do Céu, que é a lei do amor "1.</a:t>
            </a:r>
            <a:endParaRPr lang="it-IT" altLang="pt-BR" sz="1100" dirty="0">
              <a:latin typeface="Arial" panose="020B0604020202020204" pitchFamily="34" charset="0"/>
            </a:endParaRPr>
          </a:p>
        </p:txBody>
      </p:sp>
      <p:sp>
        <p:nvSpPr>
          <p:cNvPr id="3094" name="Rettangolo 9"/>
          <p:cNvSpPr/>
          <p:nvPr/>
        </p:nvSpPr>
        <p:spPr>
          <a:xfrm>
            <a:off x="3209608" y="144780"/>
            <a:ext cx="1774825" cy="581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Que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 significa </a:t>
            </a:r>
            <a:b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</a:b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procurar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 </a:t>
            </a:r>
            <a:b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</a:b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as coisas do alto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? </a:t>
            </a:r>
            <a:endParaRPr lang="it-IT" altLang="pt-BR" sz="1200" b="1" dirty="0">
              <a:solidFill>
                <a:srgbClr val="7990C9"/>
              </a:solidFill>
              <a:latin typeface="Arial" panose="020B0604020202020204" pitchFamily="34" charset="0"/>
            </a:endParaRPr>
          </a:p>
        </p:txBody>
      </p:sp>
      <p:sp>
        <p:nvSpPr>
          <p:cNvPr id="3095" name="Rettangolo 23"/>
          <p:cNvSpPr/>
          <p:nvPr/>
        </p:nvSpPr>
        <p:spPr>
          <a:xfrm>
            <a:off x="5664200" y="117475"/>
            <a:ext cx="1773238" cy="417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pt-PT" altLang="it-IT" sz="1200" b="1" dirty="0">
                <a:solidFill>
                  <a:srgbClr val="0070C0"/>
                </a:solidFill>
                <a:latin typeface="Arial" panose="020B0604020202020204" pitchFamily="34" charset="0"/>
              </a:rPr>
              <a:t>O que são a coisas do alto</a:t>
            </a:r>
            <a:r>
              <a:rPr lang="it-IT" altLang="pt-BR" sz="1200" b="1" dirty="0">
                <a:solidFill>
                  <a:srgbClr val="0070C0"/>
                </a:solidFill>
                <a:latin typeface="Arial" panose="020B0604020202020204" pitchFamily="34" charset="0"/>
              </a:rPr>
              <a:t>?»</a:t>
            </a:r>
            <a:endParaRPr lang="it-IT" altLang="pt-BR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098" name="Rettangolo 32"/>
          <p:cNvSpPr/>
          <p:nvPr/>
        </p:nvSpPr>
        <p:spPr>
          <a:xfrm>
            <a:off x="2647950" y="5046345"/>
            <a:ext cx="2441575" cy="205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it-IT" altLang="pt-BR" sz="1200" b="1" dirty="0">
                <a:solidFill>
                  <a:schemeClr val="tx1"/>
                </a:solidFill>
                <a:latin typeface="Arial" panose="020B0604020202020204" pitchFamily="34" charset="0"/>
              </a:rPr>
              <a:t>Qual seria a consequência para aqueles que escolhem viver o Evangelho?</a:t>
            </a:r>
            <a:endParaRPr lang="it-IT" altLang="pt-BR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ts val="1275"/>
              </a:lnSpc>
            </a:pPr>
            <a:r>
              <a:rPr lang="it-IT" altLang="pt-BR" sz="1200" b="1" dirty="0">
                <a:solidFill>
                  <a:srgbClr val="2B2E83"/>
                </a:solidFill>
                <a:latin typeface="Arial" panose="020B0604020202020204" pitchFamily="34" charset="0"/>
              </a:rPr>
              <a:t>Viver o Evangelho é uma escolha que muda totalmente a nossa maneira de pensar, inverte os modelos, os objectivos que o mundo nos propõe, liberta-nos de condicionamentos ao fazer-nos experimentar uma mudança radical. </a:t>
            </a:r>
            <a:endParaRPr lang="it-IT" altLang="pt-BR" sz="1200" b="1" dirty="0">
              <a:solidFill>
                <a:srgbClr val="2B2E83"/>
              </a:solidFill>
              <a:latin typeface="Arial" panose="020B0604020202020204" pitchFamily="34" charset="0"/>
            </a:endParaRPr>
          </a:p>
        </p:txBody>
      </p:sp>
      <p:pic>
        <p:nvPicPr>
          <p:cNvPr id="3099" name="Immagin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825" y="119063"/>
            <a:ext cx="561975" cy="56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0" name="Immagine 42" descr="Immagine che contiene specchio, lente d'ingrandimento&#10;&#10;Descrizione generat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517775" y="6350"/>
            <a:ext cx="774700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1" name="Immagin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2388" y="4445000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2" name="Immagine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1142009">
            <a:off x="7573010" y="68580"/>
            <a:ext cx="746125" cy="528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03" name="CasellaDiTesto 2"/>
          <p:cNvSpPr txBox="1"/>
          <p:nvPr/>
        </p:nvSpPr>
        <p:spPr>
          <a:xfrm>
            <a:off x="7569200" y="4214813"/>
            <a:ext cx="2232025" cy="1783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1100" b="1" dirty="0">
                <a:latin typeface="Tahoma" panose="020B0604030504040204" pitchFamily="34" charset="0"/>
              </a:rPr>
              <a:t>Com Jesus, a vida mudará.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Para além de todas as derrotas,</a:t>
            </a:r>
            <a:r>
              <a:rPr lang="pt-PT" altLang="it-IT" sz="1100" b="1" dirty="0">
                <a:latin typeface="Tahoma" panose="020B0604030504040204" pitchFamily="34" charset="0"/>
              </a:rPr>
              <a:t> </a:t>
            </a:r>
            <a:r>
              <a:rPr lang="it-IT" altLang="pt-BR" sz="1100" b="1" dirty="0">
                <a:latin typeface="Tahoma" panose="020B0604030504040204" pitchFamily="34" charset="0"/>
              </a:rPr>
              <a:t>males e violência, para além de todo o sofrimento que podemos experimentar,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Jesus Ressuscitou e Ele, o Ressuscitado</a:t>
            </a:r>
            <a:r>
              <a:rPr lang="pt-PT" altLang="it-IT" sz="1100" b="1" dirty="0">
                <a:latin typeface="Tahoma" panose="020B0604030504040204" pitchFamily="34" charset="0"/>
              </a:rPr>
              <a:t>,</a:t>
            </a:r>
            <a:r>
              <a:rPr lang="it-IT" altLang="pt-BR" sz="1100" b="1" dirty="0">
                <a:latin typeface="Tahoma" panose="020B0604030504040204" pitchFamily="34" charset="0"/>
              </a:rPr>
              <a:t>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lidera a história, também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a de cada um de nós.</a:t>
            </a:r>
            <a:endParaRPr lang="it-IT" altLang="pt-BR" sz="11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2003</Words>
  <Application>WPS Presentation</Application>
  <PresentationFormat>A4 (21x29,7 cm)</PresentationFormat>
  <Paragraphs>52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Calibri</vt:lpstr>
      <vt:lpstr>Arial Narrow</vt:lpstr>
      <vt:lpstr>Tahoma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itorr</cp:lastModifiedBy>
  <cp:revision>124</cp:revision>
  <dcterms:created xsi:type="dcterms:W3CDTF">2022-04-22T17:03:00Z</dcterms:created>
  <dcterms:modified xsi:type="dcterms:W3CDTF">2023-04-01T08:21:56Z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FFCA779107684565BD233FA9A3AC0D48</vt:lpwstr>
  </property>
  <property fmtid="{D5CDD505-2E9C-101B-9397-08002B2CF9AE}" pid="3" name="KSOProductBuildVer">
    <vt:lpwstr>1046-11.2.0.11513</vt:lpwstr>
  </property>
</Properties>
</file>