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909"/>
  </p:normalViewPr>
  <p:slideViewPr>
    <p:cSldViewPr snapToGrid="0" snapToObjects="1" showGuides="1">
      <p:cViewPr>
        <p:scale>
          <a:sx n="91" d="100"/>
          <a:sy n="91" d="100"/>
        </p:scale>
        <p:origin x="1928" y="584"/>
      </p:cViewPr>
      <p:guideLst>
        <p:guide orient="horz" pos="4224"/>
        <p:guide pos="28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0B395-2DD1-4E0C-AD7F-C33E717CE14B}" type="datetimeFigureOut">
              <a:rPr lang="pt-BR" smtClean="0"/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Editar estilos de texto Mestre</a:t>
            </a:r>
            <a:endParaRPr lang="pt-BR" smtClean="0"/>
          </a:p>
          <a:p>
            <a:pPr lvl="1"/>
            <a:r>
              <a:rPr lang="pt-BR" smtClean="0"/>
              <a:t>Segundo nível</a:t>
            </a:r>
            <a:endParaRPr lang="pt-BR" smtClean="0"/>
          </a:p>
          <a:p>
            <a:pPr lvl="2"/>
            <a:r>
              <a:rPr lang="pt-BR" smtClean="0"/>
              <a:t>Terceiro nível</a:t>
            </a:r>
            <a:endParaRPr lang="pt-BR" smtClean="0"/>
          </a:p>
          <a:p>
            <a:pPr lvl="3"/>
            <a:r>
              <a:rPr lang="pt-BR" smtClean="0"/>
              <a:t>Quarto nível</a:t>
            </a:r>
            <a:endParaRPr lang="pt-BR" smtClean="0"/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66332-D461-43D9-A1C1-8FF0295CCEC5}" type="slidenum">
              <a:rPr lang="pt-BR" smtClean="0"/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Espaço Reservado para Imagem de Slide 1"/>
          <p:cNvSpPr/>
          <p:nvPr>
            <p:ph type="sldImg" idx="2"/>
          </p:nvPr>
        </p:nvSpPr>
        <p:spPr/>
      </p:sp>
      <p:sp>
        <p:nvSpPr>
          <p:cNvPr id="3" name="Espaço Reservado para Texto 2"/>
          <p:cNvSpPr/>
          <p:nvPr>
            <p:ph type="body" idx="3"/>
          </p:nvPr>
        </p:nvSpPr>
        <p:spPr/>
        <p:txBody>
          <a:bodyPr/>
          <a:p>
            <a:endParaRPr lang="pt-B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218F1-76BB-364B-8CDF-73733551BA7D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AE468-244E-1F41-8289-F9442F898D2C}" type="slidenum">
              <a:rPr lang="it-IT" smtClean="0"/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6" Type="http://schemas.openxmlformats.org/officeDocument/2006/relationships/notesSlide" Target="../notesSlides/notesSlide1.xml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ttangolo 126"/>
          <p:cNvSpPr/>
          <p:nvPr/>
        </p:nvSpPr>
        <p:spPr>
          <a:xfrm>
            <a:off x="7419494" y="1285087"/>
            <a:ext cx="2486506" cy="49769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4953000" y="3002"/>
            <a:ext cx="2476500" cy="68580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ttangolo 31"/>
          <p:cNvSpPr/>
          <p:nvPr/>
        </p:nvSpPr>
        <p:spPr>
          <a:xfrm>
            <a:off x="-12065" y="0"/>
            <a:ext cx="24765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3806" y="92536"/>
            <a:ext cx="2188889" cy="258686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8" name="Ovale 37"/>
          <p:cNvSpPr/>
          <p:nvPr/>
        </p:nvSpPr>
        <p:spPr>
          <a:xfrm>
            <a:off x="785956" y="1832868"/>
            <a:ext cx="947532" cy="947532"/>
          </a:xfrm>
          <a:prstGeom prst="ellipse">
            <a:avLst/>
          </a:prstGeom>
          <a:solidFill>
            <a:schemeClr val="tx1"/>
          </a:solidFill>
          <a:ln w="57150">
            <a:solidFill>
              <a:srgbClr val="DADAD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1870818" y="1885760"/>
            <a:ext cx="448147" cy="44814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EE7D31"/>
                </a:solidFill>
                <a:latin typeface="Arial Black" panose="020B0A04020102020204" pitchFamily="34" charset="0"/>
                <a:cs typeface="Arial Black" panose="020B0A04020102020204" pitchFamily="34" charset="0"/>
              </a:rPr>
              <a:t>8</a:t>
            </a:r>
            <a:endParaRPr lang="it-IT" sz="2000" b="1" dirty="0">
              <a:solidFill>
                <a:srgbClr val="EE7D31"/>
              </a:solidFill>
              <a:latin typeface="Arial Black" panose="020B0A04020102020204" pitchFamily="34" charset="0"/>
              <a:cs typeface="Arial Black" panose="020B0A04020102020204" pitchFamily="34" charset="0"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738542" y="2020334"/>
            <a:ext cx="101770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Pa</a:t>
            </a:r>
            <a:r>
              <a:rPr lang="pt-PT" altLang="it-IT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l</a:t>
            </a:r>
            <a:r>
              <a:rPr lang="it-IT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a</a:t>
            </a:r>
            <a:r>
              <a:rPr lang="pt-PT" altLang="it-IT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vra</a:t>
            </a:r>
            <a:endParaRPr lang="it-IT" b="1" dirty="0">
              <a:solidFill>
                <a:schemeClr val="bg1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ts val="1920"/>
              </a:lnSpc>
            </a:pPr>
            <a:r>
              <a:rPr lang="it-IT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</a:t>
            </a:r>
            <a:r>
              <a:rPr lang="pt-PT" altLang="it-IT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e</a:t>
            </a:r>
            <a:r>
              <a:rPr lang="it-IT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VI</a:t>
            </a:r>
            <a:r>
              <a:rPr lang="pt-PT" altLang="it-IT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</a:t>
            </a:r>
            <a:r>
              <a:rPr lang="it-IT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A</a:t>
            </a:r>
            <a:endParaRPr lang="it-IT" b="1" dirty="0">
              <a:solidFill>
                <a:schemeClr val="bg1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0" y="2927878"/>
            <a:ext cx="2476500" cy="891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80"/>
              </a:lnSpc>
            </a:pPr>
            <a:r>
              <a:rPr lang="pt-PT" altLang="it-IT" sz="22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Não te digo até sete, mas até setenta vezes sete</a:t>
            </a:r>
            <a:endParaRPr lang="pt-PT" altLang="it-IT" sz="2200" b="1" dirty="0">
              <a:solidFill>
                <a:schemeClr val="bg1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95" name="Rettangolo 94"/>
          <p:cNvSpPr/>
          <p:nvPr/>
        </p:nvSpPr>
        <p:spPr>
          <a:xfrm>
            <a:off x="0" y="4324619"/>
            <a:ext cx="246425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i="1" dirty="0">
                <a:latin typeface="Arial Narrow" panose="020B0606020202030204" pitchFamily="34" charset="0"/>
                <a:cs typeface="Arial Narrow" panose="020B0606020202030204" pitchFamily="34" charset="0"/>
              </a:rPr>
              <a:t>(Mat</a:t>
            </a:r>
            <a:r>
              <a:rPr lang="pt-PT" altLang="it-IT" sz="1400" i="1" dirty="0">
                <a:latin typeface="Arial Narrow" panose="020B0606020202030204" pitchFamily="34" charset="0"/>
                <a:cs typeface="Arial Narrow" panose="020B0606020202030204" pitchFamily="34" charset="0"/>
              </a:rPr>
              <a:t>eus</a:t>
            </a:r>
            <a:r>
              <a:rPr lang="it-IT" sz="1400" i="1" dirty="0">
                <a:latin typeface="Arial Narrow" panose="020B0606020202030204" pitchFamily="34" charset="0"/>
                <a:cs typeface="Arial Narrow" panose="020B0606020202030204" pitchFamily="34" charset="0"/>
              </a:rPr>
              <a:t>, 18, 21-22)</a:t>
            </a:r>
            <a:endParaRPr lang="it-IT" sz="1400" dirty="0">
              <a:solidFill>
                <a:schemeClr val="bg1"/>
              </a:solidFill>
              <a:latin typeface="Noto Sans" panose="020B0502040504020204" pitchFamily="34" charset="0"/>
            </a:endParaRPr>
          </a:p>
        </p:txBody>
      </p:sp>
      <p:sp>
        <p:nvSpPr>
          <p:cNvPr id="129" name="Rettangolo 128"/>
          <p:cNvSpPr/>
          <p:nvPr/>
        </p:nvSpPr>
        <p:spPr>
          <a:xfrm>
            <a:off x="7426506" y="6118752"/>
            <a:ext cx="2497862" cy="25391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it-IT" sz="105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centrogen3.rpu@focolare.org</a:t>
            </a:r>
            <a:endParaRPr lang="it-IT" sz="1050" b="1" dirty="0">
              <a:solidFill>
                <a:schemeClr val="bg1"/>
              </a:solidFill>
              <a:effectLst/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pic>
        <p:nvPicPr>
          <p:cNvPr id="148" name="Immagine 1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0845" y="6036986"/>
            <a:ext cx="683426" cy="683426"/>
          </a:xfrm>
          <a:prstGeom prst="rect">
            <a:avLst/>
          </a:prstGeom>
        </p:spPr>
      </p:pic>
      <p:grpSp>
        <p:nvGrpSpPr>
          <p:cNvPr id="4" name="Gruppo 3"/>
          <p:cNvGrpSpPr/>
          <p:nvPr/>
        </p:nvGrpSpPr>
        <p:grpSpPr>
          <a:xfrm>
            <a:off x="193305" y="4642969"/>
            <a:ext cx="2129754" cy="2310404"/>
            <a:chOff x="193305" y="4689351"/>
            <a:chExt cx="2129754" cy="2310404"/>
          </a:xfrm>
        </p:grpSpPr>
        <p:sp>
          <p:nvSpPr>
            <p:cNvPr id="3" name="Rettangolo con angoli arrotondati 2"/>
            <p:cNvSpPr/>
            <p:nvPr/>
          </p:nvSpPr>
          <p:spPr>
            <a:xfrm rot="18900000">
              <a:off x="547279" y="5058356"/>
              <a:ext cx="1411519" cy="141151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96" name="Immagine 95"/>
            <p:cNvPicPr>
              <a:picLocks noChangeAspect="1"/>
            </p:cNvPicPr>
            <p:nvPr/>
          </p:nvPicPr>
          <p:blipFill rotWithShape="1">
            <a:blip r:embed="rId3"/>
            <a:srcRect b="55819"/>
            <a:stretch>
              <a:fillRect/>
            </a:stretch>
          </p:blipFill>
          <p:spPr>
            <a:xfrm>
              <a:off x="193305" y="4689351"/>
              <a:ext cx="2129754" cy="23104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99" name="Rettangolo 98"/>
          <p:cNvSpPr/>
          <p:nvPr/>
        </p:nvSpPr>
        <p:spPr>
          <a:xfrm>
            <a:off x="2483668" y="1199663"/>
            <a:ext cx="2476994" cy="519423"/>
          </a:xfrm>
          <a:prstGeom prst="rect">
            <a:avLst/>
          </a:prstGeom>
        </p:spPr>
        <p:txBody>
          <a:bodyPr wrap="square" lIns="0" tIns="0" rIns="0" bIns="108000">
            <a:spAutoFit/>
          </a:bodyPr>
          <a:lstStyle/>
          <a:p>
            <a:pPr algn="ctr">
              <a:lnSpc>
                <a:spcPts val="1580"/>
              </a:lnSpc>
            </a:pPr>
            <a:r>
              <a:rPr lang="it-IT" sz="1600" b="1" i="1" dirty="0">
                <a:solidFill>
                  <a:srgbClr val="7030A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«Occorre perdonare </a:t>
            </a:r>
            <a:br>
              <a:rPr lang="it-IT" sz="1600" b="1" i="1" dirty="0">
                <a:solidFill>
                  <a:srgbClr val="7030A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</a:br>
            <a:r>
              <a:rPr lang="it-IT" sz="1600" b="1" i="1" dirty="0">
                <a:solidFill>
                  <a:srgbClr val="7030A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sempre».</a:t>
            </a:r>
            <a:endParaRPr lang="it-IT" sz="1600" b="1" i="1" dirty="0">
              <a:solidFill>
                <a:srgbClr val="7030A0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106" name="Rettangolo 105"/>
          <p:cNvSpPr/>
          <p:nvPr/>
        </p:nvSpPr>
        <p:spPr>
          <a:xfrm>
            <a:off x="2482973" y="2056978"/>
            <a:ext cx="247838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</a:pPr>
            <a:r>
              <a:rPr lang="it-IT" sz="1200" b="1" i="1" dirty="0">
                <a:solidFill>
                  <a:srgbClr val="0E6FB8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«Il perdono non è debolezza;</a:t>
            </a:r>
            <a:endParaRPr lang="it-IT" sz="1200" b="1" i="1" dirty="0">
              <a:solidFill>
                <a:srgbClr val="0E6FB8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ts val="1280"/>
              </a:lnSpc>
            </a:pPr>
            <a:r>
              <a:rPr lang="it-IT" sz="12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non è indifferenza.</a:t>
            </a:r>
            <a:endParaRPr lang="it-IT" sz="1200" b="1" i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ts val="1280"/>
              </a:lnSpc>
            </a:pPr>
            <a:r>
              <a:rPr lang="it-IT" sz="12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Perdonare non vuol dire approvare </a:t>
            </a:r>
            <a:endParaRPr lang="it-IT" sz="1200" b="1" i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ts val="1280"/>
              </a:lnSpc>
            </a:pPr>
            <a:r>
              <a:rPr lang="it-IT" sz="12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ciò che è male».</a:t>
            </a:r>
            <a:endParaRPr lang="it-IT" sz="1200" b="1" i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110" name="Rettangolo 109"/>
          <p:cNvSpPr/>
          <p:nvPr/>
        </p:nvSpPr>
        <p:spPr>
          <a:xfrm>
            <a:off x="2485983" y="3272992"/>
            <a:ext cx="2472365" cy="271780"/>
          </a:xfrm>
          <a:prstGeom prst="rect">
            <a:avLst/>
          </a:prstGeom>
        </p:spPr>
        <p:txBody>
          <a:bodyPr wrap="square" lIns="0" tIns="0" rIns="0" bIns="108000">
            <a:spAutoFit/>
          </a:bodyPr>
          <a:lstStyle/>
          <a:p>
            <a:pPr algn="ctr">
              <a:lnSpc>
                <a:spcPts val="1280"/>
              </a:lnSpc>
            </a:pPr>
            <a:r>
              <a:rPr lang="it-IT" sz="1200" i="1" dirty="0">
                <a:latin typeface="Arial Narrow" panose="020B0606020202030204" pitchFamily="34" charset="0"/>
                <a:cs typeface="Arial Narrow" panose="020B0606020202030204" pitchFamily="34" charset="0"/>
              </a:rPr>
              <a:t>.</a:t>
            </a:r>
            <a:endParaRPr lang="it-IT" sz="1200" i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111" name="Rettangolo 110"/>
          <p:cNvSpPr/>
          <p:nvPr/>
        </p:nvSpPr>
        <p:spPr>
          <a:xfrm>
            <a:off x="2485983" y="4266054"/>
            <a:ext cx="2472365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</a:pPr>
            <a:r>
              <a:rPr lang="it-IT" sz="1200" i="1" dirty="0">
                <a:latin typeface="Arial Narrow" panose="020B0606020202030204" pitchFamily="34" charset="0"/>
                <a:cs typeface="Arial Narrow" panose="020B0606020202030204" pitchFamily="34" charset="0"/>
              </a:rPr>
              <a:t>«Certo potremmo pensare così.</a:t>
            </a:r>
            <a:endParaRPr lang="it-IT" sz="1200" i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ts val="1280"/>
              </a:lnSpc>
            </a:pPr>
            <a:r>
              <a:rPr lang="it-IT" sz="1200" b="1" i="1" dirty="0">
                <a:solidFill>
                  <a:srgbClr val="7030A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Ma perdonare vuol dire creare occasione di ricucire rapporti rotti».</a:t>
            </a:r>
            <a:endParaRPr lang="it-IT" sz="1200" b="1" i="1" dirty="0">
              <a:solidFill>
                <a:srgbClr val="7030A0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grpSp>
        <p:nvGrpSpPr>
          <p:cNvPr id="112" name="Gruppo 111"/>
          <p:cNvGrpSpPr/>
          <p:nvPr/>
        </p:nvGrpSpPr>
        <p:grpSpPr>
          <a:xfrm>
            <a:off x="3536317" y="3894501"/>
            <a:ext cx="371697" cy="353868"/>
            <a:chOff x="98701" y="4478718"/>
            <a:chExt cx="595451" cy="566889"/>
          </a:xfrm>
        </p:grpSpPr>
        <p:sp>
          <p:nvSpPr>
            <p:cNvPr id="113" name="Rettangolo con angoli arrotondati 112"/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14" name="Immagine 113" descr="Immagine che contiene interni, freno a disco, clipart&#10;&#10;Descrizione generata automaticamente"/>
            <p:cNvPicPr>
              <a:picLocks noChangeAspect="1"/>
            </p:cNvPicPr>
            <p:nvPr/>
          </p:nvPicPr>
          <p:blipFill rotWithShape="1">
            <a:blip r:embed="rId4"/>
            <a:srcRect l="44" r="68793"/>
            <a:stretch>
              <a:fillRect/>
            </a:stretch>
          </p:blipFill>
          <p:spPr>
            <a:xfrm>
              <a:off x="131043" y="4511319"/>
              <a:ext cx="563109" cy="501685"/>
            </a:xfrm>
            <a:prstGeom prst="rect">
              <a:avLst/>
            </a:prstGeom>
          </p:spPr>
        </p:pic>
      </p:grpSp>
      <p:grpSp>
        <p:nvGrpSpPr>
          <p:cNvPr id="115" name="Gruppo 114"/>
          <p:cNvGrpSpPr/>
          <p:nvPr/>
        </p:nvGrpSpPr>
        <p:grpSpPr>
          <a:xfrm>
            <a:off x="3541993" y="2865384"/>
            <a:ext cx="360345" cy="353868"/>
            <a:chOff x="4885425" y="1109000"/>
            <a:chExt cx="429864" cy="422138"/>
          </a:xfrm>
        </p:grpSpPr>
        <p:sp>
          <p:nvSpPr>
            <p:cNvPr id="116" name="Rettangolo con angoli arrotondati 115"/>
            <p:cNvSpPr/>
            <p:nvPr/>
          </p:nvSpPr>
          <p:spPr>
            <a:xfrm>
              <a:off x="4893151" y="1109000"/>
              <a:ext cx="422138" cy="42213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17" name="Immagine 1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761947">
              <a:off x="4885425" y="1141904"/>
              <a:ext cx="409163" cy="375283"/>
            </a:xfrm>
            <a:prstGeom prst="rect">
              <a:avLst/>
            </a:prstGeom>
          </p:spPr>
        </p:pic>
      </p:grpSp>
      <p:grpSp>
        <p:nvGrpSpPr>
          <p:cNvPr id="118" name="Gruppo 117"/>
          <p:cNvGrpSpPr/>
          <p:nvPr/>
        </p:nvGrpSpPr>
        <p:grpSpPr>
          <a:xfrm>
            <a:off x="2622376" y="4865934"/>
            <a:ext cx="2074651" cy="1556292"/>
            <a:chOff x="356616" y="2745898"/>
            <a:chExt cx="2755928" cy="2067350"/>
          </a:xfrm>
        </p:grpSpPr>
        <p:sp>
          <p:nvSpPr>
            <p:cNvPr id="119" name="Ovale 118"/>
            <p:cNvSpPr/>
            <p:nvPr/>
          </p:nvSpPr>
          <p:spPr>
            <a:xfrm>
              <a:off x="1232095" y="3829532"/>
              <a:ext cx="845884" cy="84588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0" name="Ovale 119"/>
            <p:cNvSpPr/>
            <p:nvPr/>
          </p:nvSpPr>
          <p:spPr>
            <a:xfrm>
              <a:off x="1025955" y="2745898"/>
              <a:ext cx="1546100" cy="1546100"/>
            </a:xfrm>
            <a:prstGeom prst="ellipse">
              <a:avLst/>
            </a:prstGeom>
            <a:solidFill>
              <a:srgbClr val="EE5200">
                <a:alpha val="7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5" name="Ovale 124"/>
            <p:cNvSpPr/>
            <p:nvPr/>
          </p:nvSpPr>
          <p:spPr>
            <a:xfrm>
              <a:off x="1870374" y="3415681"/>
              <a:ext cx="1188720" cy="1188720"/>
            </a:xfrm>
            <a:prstGeom prst="ellipse">
              <a:avLst/>
            </a:prstGeom>
            <a:solidFill>
              <a:srgbClr val="FFC000">
                <a:alpha val="7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9" name="Ovale 148"/>
            <p:cNvSpPr/>
            <p:nvPr/>
          </p:nvSpPr>
          <p:spPr>
            <a:xfrm>
              <a:off x="356616" y="3172968"/>
              <a:ext cx="1188720" cy="1188720"/>
            </a:xfrm>
            <a:prstGeom prst="ellipse">
              <a:avLst/>
            </a:prstGeom>
            <a:solidFill>
              <a:srgbClr val="4472C4">
                <a:alpha val="7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0" name="Ovale 149"/>
            <p:cNvSpPr/>
            <p:nvPr/>
          </p:nvSpPr>
          <p:spPr>
            <a:xfrm>
              <a:off x="2266660" y="2830867"/>
              <a:ext cx="845884" cy="845884"/>
            </a:xfrm>
            <a:prstGeom prst="ellipse">
              <a:avLst/>
            </a:prstGeom>
            <a:solidFill>
              <a:srgbClr val="92D05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51" name="Immagine 150" descr="Immagine che contiene testo, luce&#10;&#10;Descrizione generata automaticamente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0442310">
              <a:off x="730607" y="2912709"/>
              <a:ext cx="2284366" cy="1900539"/>
            </a:xfrm>
            <a:prstGeom prst="rect">
              <a:avLst/>
            </a:prstGeom>
          </p:spPr>
        </p:pic>
      </p:grpSp>
      <p:sp>
        <p:nvSpPr>
          <p:cNvPr id="152" name="Rettangolo 151"/>
          <p:cNvSpPr/>
          <p:nvPr/>
        </p:nvSpPr>
        <p:spPr>
          <a:xfrm>
            <a:off x="2468262" y="6358563"/>
            <a:ext cx="2507806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</a:pPr>
            <a:r>
              <a:rPr lang="it-IT" sz="1200" b="1" i="1" cap="all" dirty="0">
                <a:solidFill>
                  <a:srgbClr val="7030A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«LA GIOIA CHE SI SPERIMENTA </a:t>
            </a:r>
            <a:br>
              <a:rPr lang="it-IT" sz="1200" b="1" i="1" cap="all" dirty="0">
                <a:solidFill>
                  <a:srgbClr val="7030A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</a:br>
            <a:r>
              <a:rPr lang="it-IT" sz="1200" b="1" i="1" cap="all" dirty="0">
                <a:solidFill>
                  <a:srgbClr val="7030A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è DAVVERO GRANDE!»:</a:t>
            </a:r>
            <a:endParaRPr lang="it-IT" sz="1200" b="1" i="1" cap="all" dirty="0">
              <a:solidFill>
                <a:srgbClr val="7030A0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153" name="Rettangolo 152"/>
          <p:cNvSpPr/>
          <p:nvPr/>
        </p:nvSpPr>
        <p:spPr>
          <a:xfrm>
            <a:off x="4942994" y="515602"/>
            <a:ext cx="2486507" cy="255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</a:pPr>
            <a:r>
              <a:rPr lang="it-IT" sz="1200" b="1" cap="all" dirty="0">
                <a:solidFill>
                  <a:srgbClr val="7030A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.</a:t>
            </a:r>
            <a:endParaRPr lang="it-IT" sz="1200" b="1" cap="all" dirty="0">
              <a:solidFill>
                <a:srgbClr val="7030A0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155" name="Rettangolo 154"/>
          <p:cNvSpPr/>
          <p:nvPr/>
        </p:nvSpPr>
        <p:spPr>
          <a:xfrm>
            <a:off x="4928367" y="2937513"/>
            <a:ext cx="2515760" cy="1259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</a:pPr>
            <a:r>
              <a:rPr lang="it-IT" sz="1200" b="1" i="1" dirty="0">
                <a:solidFill>
                  <a:srgbClr val="0E6FB8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«Il perdono consiste nell'aprire </a:t>
            </a:r>
            <a:br>
              <a:rPr lang="it-IT" sz="1200" b="1" i="1" dirty="0">
                <a:solidFill>
                  <a:srgbClr val="0E6FB8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</a:br>
            <a:r>
              <a:rPr lang="it-IT" sz="1200" b="1" i="1" dirty="0">
                <a:solidFill>
                  <a:srgbClr val="0E6FB8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a chi ti fa un torto la possibilità </a:t>
            </a:r>
            <a:br>
              <a:rPr lang="it-IT" sz="1200" b="1" i="1" dirty="0">
                <a:solidFill>
                  <a:srgbClr val="0E6FB8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</a:br>
            <a:r>
              <a:rPr lang="it-IT" sz="1200" b="1" i="1" dirty="0">
                <a:solidFill>
                  <a:srgbClr val="0E6FB8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d'un nuovo rapporto con te,</a:t>
            </a:r>
            <a:endParaRPr lang="it-IT" sz="1200" b="1" i="1" dirty="0">
              <a:solidFill>
                <a:srgbClr val="0E6FB8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ts val="1280"/>
              </a:lnSpc>
            </a:pPr>
            <a:r>
              <a:rPr lang="it-IT" sz="12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la possibilità quindi per lui e per te </a:t>
            </a:r>
            <a:endParaRPr lang="it-IT" sz="1200" b="1" i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ts val="1280"/>
              </a:lnSpc>
            </a:pPr>
            <a:r>
              <a:rPr lang="it-IT" sz="12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di </a:t>
            </a:r>
            <a:r>
              <a:rPr lang="it-IT" sz="1200" b="1" i="1" cap="all" dirty="0">
                <a:solidFill>
                  <a:srgbClr val="0E6FB8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ricominciare la vita</a:t>
            </a:r>
            <a:r>
              <a:rPr lang="it-IT" sz="12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,</a:t>
            </a:r>
            <a:endParaRPr lang="it-IT" sz="1200" b="1" i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ts val="1280"/>
              </a:lnSpc>
            </a:pPr>
            <a:r>
              <a:rPr lang="it-IT" sz="12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d'aver un avvenire in cui il male </a:t>
            </a:r>
            <a:endParaRPr lang="it-IT" sz="1200" b="1" i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ts val="1280"/>
              </a:lnSpc>
            </a:pPr>
            <a:r>
              <a:rPr lang="it-IT" sz="12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non abbia l'ultima parola».</a:t>
            </a:r>
            <a:endParaRPr lang="it-IT" sz="1200" b="1" i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grpSp>
        <p:nvGrpSpPr>
          <p:cNvPr id="156" name="Gruppo 155"/>
          <p:cNvGrpSpPr/>
          <p:nvPr/>
        </p:nvGrpSpPr>
        <p:grpSpPr>
          <a:xfrm>
            <a:off x="6000399" y="115092"/>
            <a:ext cx="371697" cy="353868"/>
            <a:chOff x="98701" y="4478718"/>
            <a:chExt cx="595451" cy="566889"/>
          </a:xfrm>
        </p:grpSpPr>
        <p:sp>
          <p:nvSpPr>
            <p:cNvPr id="157" name="Rettangolo con angoli arrotondati 156"/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58" name="Immagine 157" descr="Immagine che contiene interni, freno a disco, clipart&#10;&#10;Descrizione generata automaticamente"/>
            <p:cNvPicPr>
              <a:picLocks noChangeAspect="1"/>
            </p:cNvPicPr>
            <p:nvPr/>
          </p:nvPicPr>
          <p:blipFill rotWithShape="1">
            <a:blip r:embed="rId4"/>
            <a:srcRect l="44" r="68793"/>
            <a:stretch>
              <a:fillRect/>
            </a:stretch>
          </p:blipFill>
          <p:spPr>
            <a:xfrm>
              <a:off x="131043" y="4511319"/>
              <a:ext cx="563109" cy="501685"/>
            </a:xfrm>
            <a:prstGeom prst="rect">
              <a:avLst/>
            </a:prstGeom>
          </p:spPr>
        </p:pic>
      </p:grpSp>
      <p:grpSp>
        <p:nvGrpSpPr>
          <p:cNvPr id="159" name="Gruppo 158"/>
          <p:cNvGrpSpPr/>
          <p:nvPr/>
        </p:nvGrpSpPr>
        <p:grpSpPr>
          <a:xfrm>
            <a:off x="6009137" y="2560591"/>
            <a:ext cx="354221" cy="353868"/>
            <a:chOff x="2904342" y="2895729"/>
            <a:chExt cx="567454" cy="566889"/>
          </a:xfrm>
        </p:grpSpPr>
        <p:sp>
          <p:nvSpPr>
            <p:cNvPr id="160" name="Rettangolo con angoli arrotondati 159"/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61" name="Immagine 160" descr="Immagine che contiene interni, freno a disco, clipart&#10;&#10;Descrizione generata automaticamente"/>
            <p:cNvPicPr>
              <a:picLocks noChangeAspect="1"/>
            </p:cNvPicPr>
            <p:nvPr/>
          </p:nvPicPr>
          <p:blipFill rotWithShape="1">
            <a:blip r:embed="rId4"/>
            <a:srcRect l="34754" r="34083"/>
            <a:stretch>
              <a:fillRect/>
            </a:stretch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</p:spPr>
        </p:pic>
      </p:grpSp>
      <p:grpSp>
        <p:nvGrpSpPr>
          <p:cNvPr id="162" name="Gruppo 161"/>
          <p:cNvGrpSpPr/>
          <p:nvPr/>
        </p:nvGrpSpPr>
        <p:grpSpPr>
          <a:xfrm>
            <a:off x="6000399" y="5166511"/>
            <a:ext cx="371697" cy="353868"/>
            <a:chOff x="98701" y="4478718"/>
            <a:chExt cx="595451" cy="566889"/>
          </a:xfrm>
        </p:grpSpPr>
        <p:sp>
          <p:nvSpPr>
            <p:cNvPr id="163" name="Rettangolo con angoli arrotondati 162"/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64" name="Immagine 163" descr="Immagine che contiene interni, freno a disco, clipart&#10;&#10;Descrizione generata automaticamente"/>
            <p:cNvPicPr>
              <a:picLocks noChangeAspect="1"/>
            </p:cNvPicPr>
            <p:nvPr/>
          </p:nvPicPr>
          <p:blipFill rotWithShape="1">
            <a:blip r:embed="rId4"/>
            <a:srcRect l="44" r="68793"/>
            <a:stretch>
              <a:fillRect/>
            </a:stretch>
          </p:blipFill>
          <p:spPr>
            <a:xfrm>
              <a:off x="131043" y="4511319"/>
              <a:ext cx="563109" cy="501685"/>
            </a:xfrm>
            <a:prstGeom prst="rect">
              <a:avLst/>
            </a:prstGeom>
          </p:spPr>
        </p:pic>
      </p:grpSp>
      <p:grpSp>
        <p:nvGrpSpPr>
          <p:cNvPr id="171" name="Gruppo 170"/>
          <p:cNvGrpSpPr/>
          <p:nvPr/>
        </p:nvGrpSpPr>
        <p:grpSpPr>
          <a:xfrm>
            <a:off x="6006075" y="4329952"/>
            <a:ext cx="360345" cy="353868"/>
            <a:chOff x="4885425" y="1109000"/>
            <a:chExt cx="429864" cy="422138"/>
          </a:xfrm>
        </p:grpSpPr>
        <p:sp>
          <p:nvSpPr>
            <p:cNvPr id="172" name="Rettangolo con angoli arrotondati 171"/>
            <p:cNvSpPr/>
            <p:nvPr/>
          </p:nvSpPr>
          <p:spPr>
            <a:xfrm>
              <a:off x="4893151" y="1109000"/>
              <a:ext cx="422138" cy="42213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73" name="Immagine 17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761947">
              <a:off x="4885425" y="1141904"/>
              <a:ext cx="409163" cy="375283"/>
            </a:xfrm>
            <a:prstGeom prst="rect">
              <a:avLst/>
            </a:prstGeom>
          </p:spPr>
        </p:pic>
      </p:grpSp>
      <p:sp>
        <p:nvSpPr>
          <p:cNvPr id="178" name="Rettangolo 177"/>
          <p:cNvSpPr/>
          <p:nvPr/>
        </p:nvSpPr>
        <p:spPr>
          <a:xfrm rot="16200000">
            <a:off x="6840631" y="2878150"/>
            <a:ext cx="196893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980"/>
              </a:lnSpc>
            </a:pPr>
            <a:r>
              <a:rPr lang="it-IT" sz="900" b="1" i="1" dirty="0"/>
              <a:t>PAPA FRANCESCO</a:t>
            </a:r>
            <a:br>
              <a:rPr lang="it-IT" sz="900" b="1" i="1" dirty="0"/>
            </a:br>
            <a:r>
              <a:rPr lang="it-IT" sz="900" b="1" i="1" dirty="0"/>
              <a:t>Un Dio che riconcilia</a:t>
            </a:r>
            <a:endParaRPr lang="it-IT" sz="900" dirty="0"/>
          </a:p>
          <a:p>
            <a:pPr algn="r">
              <a:lnSpc>
                <a:spcPts val="980"/>
              </a:lnSpc>
            </a:pPr>
            <a:r>
              <a:rPr lang="it-IT" sz="900" i="1" dirty="0"/>
              <a:t>23 gennaio 2015</a:t>
            </a:r>
            <a:endParaRPr lang="it-IT" sz="900" dirty="0"/>
          </a:p>
        </p:txBody>
      </p:sp>
      <p:pic>
        <p:nvPicPr>
          <p:cNvPr id="180" name="Immagine 179"/>
          <p:cNvPicPr>
            <a:picLocks noChangeAspect="1"/>
          </p:cNvPicPr>
          <p:nvPr/>
        </p:nvPicPr>
        <p:blipFill rotWithShape="1">
          <a:blip r:embed="rId7"/>
          <a:srcRect l="44872" r="5680"/>
          <a:stretch>
            <a:fillRect/>
          </a:stretch>
        </p:blipFill>
        <p:spPr>
          <a:xfrm>
            <a:off x="4961567" y="1497197"/>
            <a:ext cx="2449360" cy="8407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1" name="Immagine 180"/>
          <p:cNvPicPr>
            <a:picLocks noChangeAspect="1"/>
          </p:cNvPicPr>
          <p:nvPr/>
        </p:nvPicPr>
        <p:blipFill rotWithShape="1">
          <a:blip r:embed="rId8"/>
          <a:srcRect l="-93" t="-3000" r="93" b="-2939"/>
          <a:stretch>
            <a:fillRect/>
          </a:stretch>
        </p:blipFill>
        <p:spPr>
          <a:xfrm>
            <a:off x="7450670" y="5350575"/>
            <a:ext cx="792209" cy="837210"/>
          </a:xfrm>
          <a:prstGeom prst="rect">
            <a:avLst/>
          </a:prstGeom>
        </p:spPr>
      </p:pic>
      <p:grpSp>
        <p:nvGrpSpPr>
          <p:cNvPr id="182" name="Gruppo 181"/>
          <p:cNvGrpSpPr/>
          <p:nvPr/>
        </p:nvGrpSpPr>
        <p:grpSpPr>
          <a:xfrm>
            <a:off x="3536317" y="115092"/>
            <a:ext cx="371697" cy="353868"/>
            <a:chOff x="98701" y="4478718"/>
            <a:chExt cx="595451" cy="566889"/>
          </a:xfrm>
        </p:grpSpPr>
        <p:sp>
          <p:nvSpPr>
            <p:cNvPr id="183" name="Rettangolo con angoli arrotondati 182"/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84" name="Immagine 183" descr="Immagine che contiene interni, freno a disco, clipart&#10;&#10;Descrizione generata automaticamente"/>
            <p:cNvPicPr>
              <a:picLocks noChangeAspect="1"/>
            </p:cNvPicPr>
            <p:nvPr/>
          </p:nvPicPr>
          <p:blipFill rotWithShape="1">
            <a:blip r:embed="rId4"/>
            <a:srcRect l="44" r="68793"/>
            <a:stretch>
              <a:fillRect/>
            </a:stretch>
          </p:blipFill>
          <p:spPr>
            <a:xfrm>
              <a:off x="131043" y="4511319"/>
              <a:ext cx="563109" cy="501685"/>
            </a:xfrm>
            <a:prstGeom prst="rect">
              <a:avLst/>
            </a:prstGeom>
          </p:spPr>
        </p:pic>
      </p:grpSp>
      <p:grpSp>
        <p:nvGrpSpPr>
          <p:cNvPr id="185" name="Gruppo 184"/>
          <p:cNvGrpSpPr/>
          <p:nvPr/>
        </p:nvGrpSpPr>
        <p:grpSpPr>
          <a:xfrm>
            <a:off x="3545055" y="1673805"/>
            <a:ext cx="354221" cy="353868"/>
            <a:chOff x="2904342" y="2895729"/>
            <a:chExt cx="567454" cy="566889"/>
          </a:xfrm>
        </p:grpSpPr>
        <p:sp>
          <p:nvSpPr>
            <p:cNvPr id="186" name="Rettangolo con angoli arrotondati 185"/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87" name="Immagine 186" descr="Immagine che contiene interni, freno a disco, clipart&#10;&#10;Descrizione generata automaticamente"/>
            <p:cNvPicPr>
              <a:picLocks noChangeAspect="1"/>
            </p:cNvPicPr>
            <p:nvPr/>
          </p:nvPicPr>
          <p:blipFill rotWithShape="1">
            <a:blip r:embed="rId4"/>
            <a:srcRect l="34754" r="34083"/>
            <a:stretch>
              <a:fillRect/>
            </a:stretch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</p:spPr>
        </p:pic>
      </p:grpSp>
      <p:pic>
        <p:nvPicPr>
          <p:cNvPr id="188" name="Immagine 18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42935" y="216535"/>
            <a:ext cx="1374140" cy="53467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48890" y="39370"/>
            <a:ext cx="2437130" cy="318008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63800" y="3219450"/>
            <a:ext cx="2542540" cy="368173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42205" y="39370"/>
            <a:ext cx="2643505" cy="406082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06975" y="4100195"/>
            <a:ext cx="2419350" cy="2834005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26325" y="956945"/>
            <a:ext cx="2466340" cy="58972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654</Words>
  <Application>WPS Presentation</Application>
  <PresentationFormat>A4 (21x29,7 cm)</PresentationFormat>
  <Paragraphs>36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SimSun</vt:lpstr>
      <vt:lpstr>Wingdings</vt:lpstr>
      <vt:lpstr>Arial Black</vt:lpstr>
      <vt:lpstr>Arial Narrow</vt:lpstr>
      <vt:lpstr>Noto Sans</vt:lpstr>
      <vt:lpstr>Yu Gothic UI</vt:lpstr>
      <vt:lpstr>Calibri</vt:lpstr>
      <vt:lpstr>Microsoft YaHei</vt:lpstr>
      <vt:lpstr>Arial Unicode MS</vt:lpstr>
      <vt:lpstr>Calibri Light</vt:lpstr>
      <vt:lpstr>Tema di Office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itorr</cp:lastModifiedBy>
  <cp:revision>30</cp:revision>
  <dcterms:created xsi:type="dcterms:W3CDTF">2022-06-09T08:00:00Z</dcterms:created>
  <dcterms:modified xsi:type="dcterms:W3CDTF">2022-08-03T20:48:36Z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EBC2F19A51E1411AB21E47E2DB8452A1</vt:lpwstr>
  </property>
  <property fmtid="{D5CDD505-2E9C-101B-9397-08002B2CF9AE}" pid="3" name="KSOProductBuildVer">
    <vt:lpwstr>1046-11.2.0.11191</vt:lpwstr>
  </property>
</Properties>
</file>