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9906000" cy="6858000" type="A4"/>
  <p:notesSz cx="6858000" cy="9144000"/>
  <p:defaultTextStyle>
    <a:defPPr>
      <a:defRPr lang="en-US"/>
    </a:defPPr>
    <a:lvl1pPr marL="0" lvl="0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09"/>
    <p:restoredTop sz="95909"/>
  </p:normalViewPr>
  <p:slideViewPr>
    <p:cSldViewPr snapToGrid="0" snapToObjects="1" showGuides="1">
      <p:cViewPr varScale="1">
        <p:scale>
          <a:sx n="81" d="100"/>
          <a:sy n="81" d="100"/>
        </p:scale>
        <p:origin x="1306" y="48"/>
      </p:cViewPr>
      <p:guideLst>
        <p:guide orient="horz" pos="2160"/>
        <p:guide pos="28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F218F1-76BB-364B-8CDF-73733551BA7D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it-IT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it-IT" altLang="x-none" dirty="0">
                <a:latin typeface="Calibri" panose="020F0502020204030204" pitchFamily="34" charset="0"/>
              </a:rPr>
            </a:fld>
            <a:endParaRPr lang="it-IT" alt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F218F1-76BB-364B-8CDF-73733551BA7D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it-IT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it-IT" altLang="x-none" dirty="0">
                <a:latin typeface="Calibri" panose="020F0502020204030204" pitchFamily="34" charset="0"/>
              </a:rPr>
            </a:fld>
            <a:endParaRPr lang="it-IT" alt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F218F1-76BB-364B-8CDF-73733551BA7D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it-IT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it-IT" altLang="x-none" dirty="0">
                <a:latin typeface="Calibri" panose="020F0502020204030204" pitchFamily="34" charset="0"/>
              </a:rPr>
            </a:fld>
            <a:endParaRPr lang="it-IT" alt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F218F1-76BB-364B-8CDF-73733551BA7D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it-IT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it-IT" altLang="x-none" dirty="0">
                <a:latin typeface="Calibri" panose="020F0502020204030204" pitchFamily="34" charset="0"/>
              </a:rPr>
            </a:fld>
            <a:endParaRPr lang="it-IT" alt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F218F1-76BB-364B-8CDF-73733551BA7D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it-IT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it-IT" altLang="x-none" dirty="0">
                <a:latin typeface="Calibri" panose="020F0502020204030204" pitchFamily="34" charset="0"/>
              </a:rPr>
            </a:fld>
            <a:endParaRPr lang="it-IT" alt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F218F1-76BB-364B-8CDF-73733551BA7D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it-IT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it-IT" altLang="x-none" dirty="0">
                <a:latin typeface="Calibri" panose="020F0502020204030204" pitchFamily="34" charset="0"/>
              </a:rPr>
            </a:fld>
            <a:endParaRPr lang="it-IT" alt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F218F1-76BB-364B-8CDF-73733551BA7D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it-IT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it-IT" altLang="x-none" dirty="0">
                <a:latin typeface="Calibri" panose="020F0502020204030204" pitchFamily="34" charset="0"/>
              </a:rPr>
            </a:fld>
            <a:endParaRPr lang="it-IT" alt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F218F1-76BB-364B-8CDF-73733551BA7D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it-IT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it-IT" altLang="x-none" dirty="0">
                <a:latin typeface="Calibri" panose="020F0502020204030204" pitchFamily="34" charset="0"/>
              </a:rPr>
            </a:fld>
            <a:endParaRPr lang="it-IT" alt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F218F1-76BB-364B-8CDF-73733551BA7D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it-IT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it-IT" altLang="x-none" dirty="0">
                <a:latin typeface="Calibri" panose="020F0502020204030204" pitchFamily="34" charset="0"/>
              </a:rPr>
            </a:fld>
            <a:endParaRPr lang="it-IT" alt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  <a:p>
            <a:pPr lvl="1"/>
            <a:r>
              <a:rPr lang="it-IT"/>
              <a:t>Secondo livello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  <a:p>
            <a:pPr lvl="3"/>
            <a:r>
              <a:rPr lang="it-IT"/>
              <a:t>Quarto livello</a:t>
            </a:r>
            <a:endParaRPr lang="it-IT"/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F218F1-76BB-364B-8CDF-73733551BA7D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it-IT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it-IT" altLang="x-none" dirty="0">
                <a:latin typeface="Calibri" panose="020F0502020204030204" pitchFamily="34" charset="0"/>
              </a:rPr>
            </a:fld>
            <a:endParaRPr lang="it-IT" alt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4211340" y="987427"/>
            <a:ext cx="5014913" cy="4873625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t-IT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  <a:endParaRPr lang="it-I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F218F1-76BB-364B-8CDF-73733551BA7D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it-IT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it-IT" altLang="x-none" dirty="0">
                <a:latin typeface="Calibri" panose="020F0502020204030204" pitchFamily="34" charset="0"/>
              </a:rPr>
            </a:fld>
            <a:endParaRPr lang="it-IT" alt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it-IT" altLang="x-none" dirty="0"/>
              <a:t>Fare clic per modificare lo stile del titolo dello schema</a:t>
            </a:r>
            <a:endParaRPr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it-IT" altLang="x-none" dirty="0"/>
              <a:t>Fare clic per modificare gli stili del testo dello schema</a:t>
            </a:r>
            <a:endParaRPr lang="it-IT" altLang="x-none" dirty="0"/>
          </a:p>
          <a:p>
            <a:pPr lvl="1"/>
            <a:r>
              <a:rPr lang="it-IT" altLang="x-none" dirty="0"/>
              <a:t>Secondo livello</a:t>
            </a:r>
            <a:endParaRPr lang="it-IT" altLang="x-none" dirty="0"/>
          </a:p>
          <a:p>
            <a:pPr lvl="2"/>
            <a:r>
              <a:rPr lang="it-IT" altLang="x-none" dirty="0"/>
              <a:t>Terzo livello</a:t>
            </a:r>
            <a:endParaRPr lang="it-IT" altLang="x-none" dirty="0"/>
          </a:p>
          <a:p>
            <a:pPr lvl="3"/>
            <a:r>
              <a:rPr lang="it-IT" altLang="x-none" dirty="0"/>
              <a:t>Quarto livello</a:t>
            </a:r>
            <a:endParaRPr lang="it-IT" altLang="x-none" dirty="0"/>
          </a:p>
          <a:p>
            <a:pPr lvl="4"/>
            <a:r>
              <a:rPr lang="it-IT" altLang="x-none" dirty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F218F1-76BB-364B-8CDF-73733551BA7D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it-IT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it-IT" altLang="x-none" dirty="0">
                <a:latin typeface="Calibri" panose="020F0502020204030204" pitchFamily="34" charset="0"/>
              </a:rPr>
            </a:fld>
            <a:endParaRPr lang="it-IT" altLang="x-none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emf"/><Relationship Id="rId8" Type="http://schemas.openxmlformats.org/officeDocument/2006/relationships/image" Target="../media/image8.emf"/><Relationship Id="rId7" Type="http://schemas.openxmlformats.org/officeDocument/2006/relationships/image" Target="../media/image7.png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7" name="Rettangolo 96"/>
          <p:cNvSpPr/>
          <p:nvPr/>
        </p:nvSpPr>
        <p:spPr>
          <a:xfrm>
            <a:off x="2470150" y="2765425"/>
            <a:ext cx="2509838" cy="711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1" name="Rettangolo 90"/>
          <p:cNvSpPr/>
          <p:nvPr/>
        </p:nvSpPr>
        <p:spPr>
          <a:xfrm>
            <a:off x="2462213" y="6176963"/>
            <a:ext cx="2500313" cy="6826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7" name="Rettangolo 126"/>
          <p:cNvSpPr/>
          <p:nvPr/>
        </p:nvSpPr>
        <p:spPr>
          <a:xfrm>
            <a:off x="7419975" y="2762250"/>
            <a:ext cx="2486025" cy="35004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4953000" y="3175"/>
            <a:ext cx="24765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6" name="Rettangolo 125"/>
          <p:cNvSpPr/>
          <p:nvPr/>
        </p:nvSpPr>
        <p:spPr>
          <a:xfrm>
            <a:off x="4953000" y="2762250"/>
            <a:ext cx="2474913" cy="712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0" y="0"/>
            <a:ext cx="24765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7" name="Immagine 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463" y="92075"/>
            <a:ext cx="2187575" cy="25876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8" name="Ovale 37"/>
          <p:cNvSpPr/>
          <p:nvPr/>
        </p:nvSpPr>
        <p:spPr>
          <a:xfrm>
            <a:off x="785813" y="1833563"/>
            <a:ext cx="947738" cy="946150"/>
          </a:xfrm>
          <a:prstGeom prst="ellipse">
            <a:avLst/>
          </a:prstGeom>
          <a:solidFill>
            <a:srgbClr val="EE7D31"/>
          </a:solidFill>
          <a:ln w="57150">
            <a:solidFill>
              <a:srgbClr val="DADAD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Ovale 41"/>
          <p:cNvSpPr/>
          <p:nvPr/>
        </p:nvSpPr>
        <p:spPr>
          <a:xfrm>
            <a:off x="1870075" y="1885950"/>
            <a:ext cx="449263" cy="44767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Arial Black" panose="020B0A04020102020204" pitchFamily="34" charset="0"/>
              </a:rPr>
              <a:t>7</a:t>
            </a: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Arial Black" panose="020B0A04020102020204" pitchFamily="34" charset="0"/>
            </a:endParaRPr>
          </a:p>
        </p:txBody>
      </p:sp>
      <p:grpSp>
        <p:nvGrpSpPr>
          <p:cNvPr id="2059" name="Gruppo 43"/>
          <p:cNvGrpSpPr/>
          <p:nvPr/>
        </p:nvGrpSpPr>
        <p:grpSpPr>
          <a:xfrm>
            <a:off x="-47625" y="4725988"/>
            <a:ext cx="2379663" cy="2695575"/>
            <a:chOff x="-725550" y="138341"/>
            <a:chExt cx="2692400" cy="3048000"/>
          </a:xfrm>
        </p:grpSpPr>
        <p:sp>
          <p:nvSpPr>
            <p:cNvPr id="45" name="Figura a mano libera 44"/>
            <p:cNvSpPr/>
            <p:nvPr/>
          </p:nvSpPr>
          <p:spPr>
            <a:xfrm>
              <a:off x="-466276" y="251805"/>
              <a:ext cx="2103120" cy="2798064"/>
            </a:xfrm>
            <a:custGeom>
              <a:avLst/>
              <a:gdLst>
                <a:gd name="connsiteX0" fmla="*/ 1197864 w 2103120"/>
                <a:gd name="connsiteY0" fmla="*/ 484632 h 2798064"/>
                <a:gd name="connsiteX1" fmla="*/ 1490472 w 2103120"/>
                <a:gd name="connsiteY1" fmla="*/ 0 h 2798064"/>
                <a:gd name="connsiteX2" fmla="*/ 2103120 w 2103120"/>
                <a:gd name="connsiteY2" fmla="*/ 365760 h 2798064"/>
                <a:gd name="connsiteX3" fmla="*/ 1847088 w 2103120"/>
                <a:gd name="connsiteY3" fmla="*/ 758952 h 2798064"/>
                <a:gd name="connsiteX4" fmla="*/ 1856232 w 2103120"/>
                <a:gd name="connsiteY4" fmla="*/ 932688 h 2798064"/>
                <a:gd name="connsiteX5" fmla="*/ 1956816 w 2103120"/>
                <a:gd name="connsiteY5" fmla="*/ 1280160 h 2798064"/>
                <a:gd name="connsiteX6" fmla="*/ 1929384 w 2103120"/>
                <a:gd name="connsiteY6" fmla="*/ 1627632 h 2798064"/>
                <a:gd name="connsiteX7" fmla="*/ 1773936 w 2103120"/>
                <a:gd name="connsiteY7" fmla="*/ 1956816 h 2798064"/>
                <a:gd name="connsiteX8" fmla="*/ 1078992 w 2103120"/>
                <a:gd name="connsiteY8" fmla="*/ 2496312 h 2798064"/>
                <a:gd name="connsiteX9" fmla="*/ 576072 w 2103120"/>
                <a:gd name="connsiteY9" fmla="*/ 2798064 h 2798064"/>
                <a:gd name="connsiteX10" fmla="*/ 466344 w 2103120"/>
                <a:gd name="connsiteY10" fmla="*/ 2715768 h 2798064"/>
                <a:gd name="connsiteX11" fmla="*/ 0 w 2103120"/>
                <a:gd name="connsiteY11" fmla="*/ 2432304 h 2798064"/>
                <a:gd name="connsiteX12" fmla="*/ 146304 w 2103120"/>
                <a:gd name="connsiteY12" fmla="*/ 1325880 h 2798064"/>
                <a:gd name="connsiteX13" fmla="*/ 256032 w 2103120"/>
                <a:gd name="connsiteY13" fmla="*/ 941832 h 2798064"/>
                <a:gd name="connsiteX14" fmla="*/ 512064 w 2103120"/>
                <a:gd name="connsiteY14" fmla="*/ 649224 h 2798064"/>
                <a:gd name="connsiteX15" fmla="*/ 731520 w 2103120"/>
                <a:gd name="connsiteY15" fmla="*/ 557784 h 2798064"/>
                <a:gd name="connsiteX16" fmla="*/ 1088136 w 2103120"/>
                <a:gd name="connsiteY16" fmla="*/ 521208 h 2798064"/>
                <a:gd name="connsiteX17" fmla="*/ 1197864 w 2103120"/>
                <a:gd name="connsiteY17" fmla="*/ 484632 h 279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03120" h="2798064">
                  <a:moveTo>
                    <a:pt x="1197864" y="484632"/>
                  </a:moveTo>
                  <a:lnTo>
                    <a:pt x="1490472" y="0"/>
                  </a:lnTo>
                  <a:lnTo>
                    <a:pt x="2103120" y="365760"/>
                  </a:lnTo>
                  <a:lnTo>
                    <a:pt x="1847088" y="758952"/>
                  </a:lnTo>
                  <a:lnTo>
                    <a:pt x="1856232" y="932688"/>
                  </a:lnTo>
                  <a:lnTo>
                    <a:pt x="1956816" y="1280160"/>
                  </a:lnTo>
                  <a:lnTo>
                    <a:pt x="1929384" y="1627632"/>
                  </a:lnTo>
                  <a:lnTo>
                    <a:pt x="1773936" y="1956816"/>
                  </a:lnTo>
                  <a:lnTo>
                    <a:pt x="1078992" y="2496312"/>
                  </a:lnTo>
                  <a:lnTo>
                    <a:pt x="576072" y="2798064"/>
                  </a:lnTo>
                  <a:lnTo>
                    <a:pt x="466344" y="2715768"/>
                  </a:lnTo>
                  <a:lnTo>
                    <a:pt x="0" y="2432304"/>
                  </a:lnTo>
                  <a:lnTo>
                    <a:pt x="146304" y="1325880"/>
                  </a:lnTo>
                  <a:lnTo>
                    <a:pt x="256032" y="941832"/>
                  </a:lnTo>
                  <a:lnTo>
                    <a:pt x="512064" y="649224"/>
                  </a:lnTo>
                  <a:lnTo>
                    <a:pt x="731520" y="557784"/>
                  </a:lnTo>
                  <a:lnTo>
                    <a:pt x="1088136" y="521208"/>
                  </a:lnTo>
                  <a:lnTo>
                    <a:pt x="1197864" y="484632"/>
                  </a:lnTo>
                  <a:close/>
                </a:path>
              </a:pathLst>
            </a:custGeom>
            <a:solidFill>
              <a:srgbClr val="EE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46" name="Immagine 45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11902">
              <a:off x="-725550" y="138341"/>
              <a:ext cx="2692400" cy="3048000"/>
            </a:xfrm>
            <a:prstGeom prst="rect">
              <a:avLst/>
            </a:prstGeom>
            <a:effectLst/>
          </p:spPr>
        </p:pic>
        <p:pic>
          <p:nvPicPr>
            <p:cNvPr id="2123" name="Immagine 4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21955" y="819736"/>
              <a:ext cx="1685210" cy="168521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24" name="Rettangolo 47"/>
            <p:cNvSpPr/>
            <p:nvPr/>
          </p:nvSpPr>
          <p:spPr>
            <a:xfrm rot="-5400000">
              <a:off x="-1406657" y="1661903"/>
              <a:ext cx="1800225" cy="2262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1" hangingPunct="1">
                <a:buNone/>
              </a:pPr>
              <a:r>
                <a:rPr lang="it-IT" altLang="x-none" sz="700" dirty="0">
                  <a:latin typeface="Arial Narrow" panose="020B0606020202030204" pitchFamily="34" charset="0"/>
                  <a:cs typeface="Arial Narrow" panose="020B0606020202030204" pitchFamily="34" charset="0"/>
                </a:rPr>
                <a:t>   V. F. Sanchez</a:t>
              </a:r>
              <a:endParaRPr lang="it-IT" altLang="x-none" sz="700" dirty="0">
                <a:latin typeface="Arial Narrow" panose="020B0606020202030204" pitchFamily="34" charset="0"/>
                <a:ea typeface="Arial Narrow" panose="020B0606020202030204" pitchFamily="34" charset="0"/>
              </a:endParaRPr>
            </a:p>
          </p:txBody>
        </p:sp>
      </p:grpSp>
      <p:grpSp>
        <p:nvGrpSpPr>
          <p:cNvPr id="2060" name="Gruppo 62"/>
          <p:cNvGrpSpPr/>
          <p:nvPr/>
        </p:nvGrpSpPr>
        <p:grpSpPr>
          <a:xfrm>
            <a:off x="3540125" y="107950"/>
            <a:ext cx="290513" cy="288925"/>
            <a:chOff x="2904342" y="2895729"/>
            <a:chExt cx="567454" cy="566889"/>
          </a:xfrm>
        </p:grpSpPr>
        <p:sp>
          <p:nvSpPr>
            <p:cNvPr id="64" name="Rettangolo con angoli arrotondati 63"/>
            <p:cNvSpPr/>
            <p:nvPr/>
          </p:nvSpPr>
          <p:spPr>
            <a:xfrm>
              <a:off x="2904342" y="2895729"/>
              <a:ext cx="566889" cy="56688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120" name="Immagine 64" descr="Immagine che contiene interni, freno a disco, clipart&#10;&#10;Descrizione generata automaticamente"/>
            <p:cNvPicPr>
              <a:picLocks noChangeAspect="1"/>
            </p:cNvPicPr>
            <p:nvPr/>
          </p:nvPicPr>
          <p:blipFill>
            <a:blip r:embed="rId4"/>
            <a:srcRect l="34753" r="34084"/>
            <a:stretch>
              <a:fillRect/>
            </a:stretch>
          </p:blipFill>
          <p:spPr>
            <a:xfrm>
              <a:off x="2908687" y="2931959"/>
              <a:ext cx="563109" cy="50168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061" name="Immagine 66" descr="Immagine che contiene candelabro, grafica vettoriale&#10;&#10;Descrizione generata automaticament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711471">
            <a:off x="3476625" y="2335213"/>
            <a:ext cx="484188" cy="3857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62" name="Gruppo 73"/>
          <p:cNvGrpSpPr/>
          <p:nvPr/>
        </p:nvGrpSpPr>
        <p:grpSpPr>
          <a:xfrm rot="-618412">
            <a:off x="2505075" y="6059488"/>
            <a:ext cx="738188" cy="738187"/>
            <a:chOff x="576113" y="0"/>
            <a:chExt cx="2468880" cy="2468880"/>
          </a:xfrm>
        </p:grpSpPr>
        <p:sp>
          <p:nvSpPr>
            <p:cNvPr id="75" name="Ovale 74"/>
            <p:cNvSpPr/>
            <p:nvPr/>
          </p:nvSpPr>
          <p:spPr>
            <a:xfrm>
              <a:off x="576113" y="0"/>
              <a:ext cx="2468880" cy="2468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118" name="Immagine 7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4182" y="476628"/>
              <a:ext cx="2252083" cy="174536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0" name="Rettangolo 79"/>
          <p:cNvSpPr/>
          <p:nvPr/>
        </p:nvSpPr>
        <p:spPr>
          <a:xfrm rot="16200000">
            <a:off x="6600031" y="4420394"/>
            <a:ext cx="1968500" cy="230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t-IT" sz="9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Papa Francesco / Angelus, 21/07/2013</a:t>
            </a:r>
            <a:endParaRPr kumimoji="0" lang="it-IT" sz="9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</p:txBody>
      </p:sp>
      <p:pic>
        <p:nvPicPr>
          <p:cNvPr id="2064" name="Immagine 8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2375" y="2779713"/>
            <a:ext cx="730250" cy="771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65" name="Rettangolo 83"/>
          <p:cNvSpPr/>
          <p:nvPr/>
        </p:nvSpPr>
        <p:spPr>
          <a:xfrm>
            <a:off x="5708650" y="2874963"/>
            <a:ext cx="1709738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ts val="1665"/>
              </a:lnSpc>
              <a:buNone/>
            </a:pPr>
            <a:r>
              <a:rPr lang="pt-PT" altLang="it-IT" sz="16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A</a:t>
            </a:r>
            <a:r>
              <a:rPr lang="it-IT" altLang="x-none" sz="16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 pala</a:t>
            </a:r>
            <a:r>
              <a:rPr lang="pt-PT" altLang="it-IT" sz="16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vra como</a:t>
            </a:r>
            <a:r>
              <a:rPr lang="it-IT" altLang="x-none" sz="16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 </a:t>
            </a:r>
            <a:br>
              <a:rPr lang="it-IT" altLang="x-none" sz="16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</a:br>
            <a:r>
              <a:rPr lang="it-IT" altLang="x-none" sz="16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u</a:t>
            </a:r>
            <a:r>
              <a:rPr lang="pt-PT" altLang="it-IT" sz="16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ma</a:t>
            </a:r>
            <a:r>
              <a:rPr lang="it-IT" altLang="x-none" sz="16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 seme</a:t>
            </a:r>
            <a:r>
              <a:rPr lang="pt-PT" altLang="it-IT" sz="16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nte</a:t>
            </a:r>
            <a:r>
              <a:rPr lang="it-IT" altLang="x-none" sz="16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.</a:t>
            </a:r>
            <a:endParaRPr lang="it-IT" altLang="x-none" sz="1600" b="1" dirty="0">
              <a:solidFill>
                <a:schemeClr val="bg1"/>
              </a:solidFill>
              <a:latin typeface="Arial Narrow" panose="020B0606020202030204" pitchFamily="34" charset="0"/>
              <a:ea typeface="Arial Narrow" panose="020B0606020202030204" pitchFamily="34" charset="0"/>
            </a:endParaRPr>
          </a:p>
        </p:txBody>
      </p:sp>
      <p:grpSp>
        <p:nvGrpSpPr>
          <p:cNvPr id="2066" name="Gruppo 84"/>
          <p:cNvGrpSpPr/>
          <p:nvPr/>
        </p:nvGrpSpPr>
        <p:grpSpPr>
          <a:xfrm>
            <a:off x="5033963" y="2798763"/>
            <a:ext cx="635000" cy="636587"/>
            <a:chOff x="576113" y="0"/>
            <a:chExt cx="2468880" cy="2468880"/>
          </a:xfrm>
        </p:grpSpPr>
        <p:sp>
          <p:nvSpPr>
            <p:cNvPr id="86" name="Ovale 85"/>
            <p:cNvSpPr/>
            <p:nvPr/>
          </p:nvSpPr>
          <p:spPr>
            <a:xfrm>
              <a:off x="576113" y="0"/>
              <a:ext cx="2468880" cy="246888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115" name="Immagine 8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14821" y="89911"/>
              <a:ext cx="1390651" cy="2127251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88" name="Connettore 1 87"/>
            <p:cNvCxnSpPr/>
            <p:nvPr/>
          </p:nvCxnSpPr>
          <p:spPr>
            <a:xfrm>
              <a:off x="742384" y="1656783"/>
              <a:ext cx="213633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ettangolo 89"/>
          <p:cNvSpPr/>
          <p:nvPr/>
        </p:nvSpPr>
        <p:spPr>
          <a:xfrm>
            <a:off x="4953000" y="3959225"/>
            <a:ext cx="2476500" cy="686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1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Acol</a:t>
            </a:r>
            <a:r>
              <a:rPr lang="pt-PT" alt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H</a:t>
            </a:r>
            <a: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endo</a:t>
            </a:r>
            <a:r>
              <a:rPr lang="pt-PT" alt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AS PALAVRAS</a:t>
            </a:r>
            <a: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</a:t>
            </a:r>
            <a:b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</a:br>
            <a:r>
              <a:rPr lang="pt-PT" alt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DO EVANGELHO</a:t>
            </a:r>
            <a: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, </a:t>
            </a:r>
            <a:r>
              <a:rPr lang="pt-PT" alt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PERMITIMOS</a:t>
            </a:r>
            <a: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</a:t>
            </a:r>
            <a:b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</a:br>
            <a:r>
              <a:rPr lang="pt-PT" alt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QUE</a:t>
            </a:r>
            <a: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es</a:t>
            </a:r>
            <a:r>
              <a:rPr lang="pt-PT" alt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t</a:t>
            </a:r>
            <a: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e </a:t>
            </a:r>
            <a:r>
              <a:rPr lang="pt-PT" alt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PROVOQUE</a:t>
            </a:r>
            <a: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</a:t>
            </a:r>
            <a:b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</a:br>
            <a:r>
              <a:rPr lang="pt-PT" alt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EM NÓS UMA</a:t>
            </a:r>
            <a: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tra</a:t>
            </a:r>
            <a:r>
              <a:rPr lang="pt-PT" alt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N</a:t>
            </a:r>
            <a: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sforma</a:t>
            </a:r>
            <a:r>
              <a:rPr lang="pt-PT" alt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ÇÃO</a:t>
            </a:r>
            <a:r>
              <a:rPr lang="it-IT" sz="1050" b="1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. </a:t>
            </a:r>
            <a:r>
              <a:rPr kumimoji="0" lang="it-IT" sz="1050" b="1" i="0" u="none" strike="noStrike" kern="1200" cap="all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</a:rPr>
              <a:t> </a:t>
            </a:r>
            <a:endParaRPr kumimoji="0" lang="it-IT" sz="1050" b="1" i="0" u="none" strike="noStrike" kern="1200" cap="all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</p:txBody>
      </p:sp>
      <p:sp>
        <p:nvSpPr>
          <p:cNvPr id="2068" name="CasellaDiTesto 38"/>
          <p:cNvSpPr txBox="1"/>
          <p:nvPr/>
        </p:nvSpPr>
        <p:spPr>
          <a:xfrm>
            <a:off x="738188" y="2044700"/>
            <a:ext cx="1017587" cy="5848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ts val="1925"/>
              </a:lnSpc>
              <a:buNone/>
            </a:pPr>
            <a:r>
              <a:rPr lang="it-IT" altLang="x-none" sz="20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Pala</a:t>
            </a:r>
            <a:r>
              <a:rPr lang="pt-PT" altLang="it-IT" sz="20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vra</a:t>
            </a:r>
            <a:endParaRPr lang="it-IT" altLang="x-none" sz="2000" b="1" dirty="0">
              <a:solidFill>
                <a:schemeClr val="bg1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ctr" eaLnBrk="1" hangingPunct="1">
              <a:lnSpc>
                <a:spcPts val="1925"/>
              </a:lnSpc>
              <a:buNone/>
            </a:pPr>
            <a:r>
              <a:rPr lang="it-IT" altLang="x-none" sz="20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d</a:t>
            </a:r>
            <a:r>
              <a:rPr lang="pt-PT" altLang="it-IT" sz="20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e</a:t>
            </a:r>
            <a:r>
              <a:rPr lang="it-IT" altLang="x-none" sz="20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 VI</a:t>
            </a:r>
            <a:r>
              <a:rPr lang="pt-PT" altLang="it-IT" sz="20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D</a:t>
            </a:r>
            <a:r>
              <a:rPr lang="it-IT" altLang="x-none" sz="20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A</a:t>
            </a:r>
            <a:endParaRPr lang="it-IT" altLang="x-none" sz="2000" b="1" dirty="0">
              <a:solidFill>
                <a:schemeClr val="bg1"/>
              </a:solidFill>
              <a:latin typeface="Arial Narrow" panose="020B0606020202030204" pitchFamily="34" charset="0"/>
              <a:ea typeface="Arial Narrow" panose="020B0606020202030204" pitchFamily="34" charset="0"/>
            </a:endParaRPr>
          </a:p>
        </p:txBody>
      </p:sp>
      <p:sp>
        <p:nvSpPr>
          <p:cNvPr id="2069" name="Rettangolo 40"/>
          <p:cNvSpPr/>
          <p:nvPr/>
        </p:nvSpPr>
        <p:spPr>
          <a:xfrm>
            <a:off x="-200025" y="2862580"/>
            <a:ext cx="2676525" cy="15627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 eaLnBrk="1" hangingPunct="1">
              <a:lnSpc>
                <a:spcPts val="3825"/>
              </a:lnSpc>
              <a:buNone/>
            </a:pPr>
            <a:r>
              <a:rPr lang="it-IT" altLang="x-none" sz="3600" dirty="0">
                <a:latin typeface="Amatic"/>
              </a:rPr>
              <a:t>«</a:t>
            </a:r>
            <a:r>
              <a:rPr lang="pt-PT" altLang="it-IT" sz="3200" dirty="0">
                <a:latin typeface="Amatic"/>
              </a:rPr>
              <a:t>Mas uma só coisa é necessária</a:t>
            </a:r>
            <a:r>
              <a:rPr lang="it-IT" altLang="x-none" sz="3200" dirty="0">
                <a:latin typeface="Amatic"/>
              </a:rPr>
              <a:t>»</a:t>
            </a:r>
            <a:endParaRPr lang="it-IT" altLang="x-none" sz="3200" b="1" dirty="0">
              <a:latin typeface="Amatic"/>
              <a:ea typeface="Arial" panose="020B0604020202020204" pitchFamily="34" charset="0"/>
            </a:endParaRPr>
          </a:p>
        </p:txBody>
      </p:sp>
      <p:sp>
        <p:nvSpPr>
          <p:cNvPr id="2070" name="Rettangolo 94"/>
          <p:cNvSpPr/>
          <p:nvPr/>
        </p:nvSpPr>
        <p:spPr>
          <a:xfrm>
            <a:off x="245745" y="4429760"/>
            <a:ext cx="2463800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buNone/>
            </a:pPr>
            <a:r>
              <a:rPr lang="it-IT" altLang="x-none" sz="1400" dirty="0">
                <a:latin typeface="Calibri" panose="020F0502020204030204" pitchFamily="34" charset="0"/>
              </a:rPr>
              <a:t>(</a:t>
            </a:r>
            <a:r>
              <a:rPr lang="it-IT" altLang="x-none" sz="1400" i="1" dirty="0">
                <a:latin typeface="Calibri" panose="020F0502020204030204" pitchFamily="34" charset="0"/>
              </a:rPr>
              <a:t>Lc </a:t>
            </a:r>
            <a:r>
              <a:rPr lang="it-IT" altLang="x-none" sz="1400" dirty="0">
                <a:latin typeface="Calibri" panose="020F0502020204030204" pitchFamily="34" charset="0"/>
              </a:rPr>
              <a:t>10,42)</a:t>
            </a:r>
            <a:endParaRPr lang="it-IT" altLang="x-none" sz="1400" dirty="0">
              <a:latin typeface="Noto Sans" pitchFamily="34" charset="0"/>
            </a:endParaRPr>
          </a:p>
        </p:txBody>
      </p:sp>
      <p:grpSp>
        <p:nvGrpSpPr>
          <p:cNvPr id="2071" name="Gruppo 100"/>
          <p:cNvGrpSpPr/>
          <p:nvPr/>
        </p:nvGrpSpPr>
        <p:grpSpPr>
          <a:xfrm>
            <a:off x="5970588" y="1414463"/>
            <a:ext cx="303212" cy="288925"/>
            <a:chOff x="98701" y="4478718"/>
            <a:chExt cx="595451" cy="566889"/>
          </a:xfrm>
        </p:grpSpPr>
        <p:sp>
          <p:nvSpPr>
            <p:cNvPr id="102" name="Rettangolo con angoli arrotondati 101"/>
            <p:cNvSpPr/>
            <p:nvPr/>
          </p:nvSpPr>
          <p:spPr>
            <a:xfrm>
              <a:off x="98701" y="4478718"/>
              <a:ext cx="566889" cy="566889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113" name="Immagine 102" descr="Immagine che contiene interni, freno a disco, clipart&#10;&#10;Descrizione generata automaticamente"/>
            <p:cNvPicPr>
              <a:picLocks noChangeAspect="1"/>
            </p:cNvPicPr>
            <p:nvPr/>
          </p:nvPicPr>
          <p:blipFill>
            <a:blip r:embed="rId4"/>
            <a:srcRect l="44" r="68793"/>
            <a:stretch>
              <a:fillRect/>
            </a:stretch>
          </p:blipFill>
          <p:spPr>
            <a:xfrm>
              <a:off x="131043" y="4511319"/>
              <a:ext cx="563109" cy="5016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21" name="Rettangolo 120"/>
          <p:cNvSpPr/>
          <p:nvPr/>
        </p:nvSpPr>
        <p:spPr>
          <a:xfrm>
            <a:off x="4953000" y="6176963"/>
            <a:ext cx="2481263" cy="682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73" name="Immagine 1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168355">
            <a:off x="4965700" y="6022975"/>
            <a:ext cx="695325" cy="768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74" name="Immagine 1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-1489502">
            <a:off x="6938963" y="6564313"/>
            <a:ext cx="387350" cy="427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9" name="Rettangolo 128"/>
          <p:cNvSpPr/>
          <p:nvPr/>
        </p:nvSpPr>
        <p:spPr>
          <a:xfrm>
            <a:off x="7426325" y="6176963"/>
            <a:ext cx="2498725" cy="25400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t-IT" sz="105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centrogen3.rpu@focolare.org</a:t>
            </a:r>
            <a:endParaRPr kumimoji="0" lang="it-IT" sz="105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</p:txBody>
      </p:sp>
      <p:grpSp>
        <p:nvGrpSpPr>
          <p:cNvPr id="2076" name="Gruppo 129"/>
          <p:cNvGrpSpPr/>
          <p:nvPr/>
        </p:nvGrpSpPr>
        <p:grpSpPr>
          <a:xfrm>
            <a:off x="6071553" y="72390"/>
            <a:ext cx="288925" cy="290513"/>
            <a:chOff x="2904342" y="2895729"/>
            <a:chExt cx="567454" cy="566889"/>
          </a:xfrm>
        </p:grpSpPr>
        <p:sp>
          <p:nvSpPr>
            <p:cNvPr id="131" name="Rettangolo con angoli arrotondati 130"/>
            <p:cNvSpPr/>
            <p:nvPr/>
          </p:nvSpPr>
          <p:spPr>
            <a:xfrm>
              <a:off x="2904342" y="2895729"/>
              <a:ext cx="566889" cy="56688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111" name="Immagine 131" descr="Immagine che contiene interni, freno a disco, clipart&#10;&#10;Descrizione generata automaticamente"/>
            <p:cNvPicPr>
              <a:picLocks noChangeAspect="1"/>
            </p:cNvPicPr>
            <p:nvPr/>
          </p:nvPicPr>
          <p:blipFill>
            <a:blip r:embed="rId4"/>
            <a:srcRect l="34753" r="34084"/>
            <a:stretch>
              <a:fillRect/>
            </a:stretch>
          </p:blipFill>
          <p:spPr>
            <a:xfrm>
              <a:off x="2908687" y="2931959"/>
              <a:ext cx="563109" cy="5016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077" name="Gruppo 132"/>
          <p:cNvGrpSpPr/>
          <p:nvPr/>
        </p:nvGrpSpPr>
        <p:grpSpPr>
          <a:xfrm>
            <a:off x="8528050" y="90488"/>
            <a:ext cx="304800" cy="288925"/>
            <a:chOff x="98701" y="4478718"/>
            <a:chExt cx="595451" cy="566889"/>
          </a:xfrm>
        </p:grpSpPr>
        <p:sp>
          <p:nvSpPr>
            <p:cNvPr id="134" name="Rettangolo con angoli arrotondati 133"/>
            <p:cNvSpPr/>
            <p:nvPr/>
          </p:nvSpPr>
          <p:spPr>
            <a:xfrm>
              <a:off x="98701" y="4478718"/>
              <a:ext cx="566889" cy="566889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109" name="Immagine 134" descr="Immagine che contiene interni, freno a disco, clipart&#10;&#10;Descrizione generata automaticamente"/>
            <p:cNvPicPr>
              <a:picLocks noChangeAspect="1"/>
            </p:cNvPicPr>
            <p:nvPr/>
          </p:nvPicPr>
          <p:blipFill>
            <a:blip r:embed="rId4"/>
            <a:srcRect l="44" r="68793"/>
            <a:stretch>
              <a:fillRect/>
            </a:stretch>
          </p:blipFill>
          <p:spPr>
            <a:xfrm>
              <a:off x="131043" y="4511319"/>
              <a:ext cx="563109" cy="5016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078" name="Gruppo 135"/>
          <p:cNvGrpSpPr/>
          <p:nvPr/>
        </p:nvGrpSpPr>
        <p:grpSpPr>
          <a:xfrm>
            <a:off x="8551863" y="1249363"/>
            <a:ext cx="290512" cy="288925"/>
            <a:chOff x="2904342" y="2895729"/>
            <a:chExt cx="567454" cy="566889"/>
          </a:xfrm>
        </p:grpSpPr>
        <p:sp>
          <p:nvSpPr>
            <p:cNvPr id="137" name="Rettangolo con angoli arrotondati 136"/>
            <p:cNvSpPr/>
            <p:nvPr/>
          </p:nvSpPr>
          <p:spPr>
            <a:xfrm>
              <a:off x="2904342" y="2895729"/>
              <a:ext cx="566889" cy="56688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107" name="Immagine 137" descr="Immagine che contiene interni, freno a disco, clipart&#10;&#10;Descrizione generata automaticamente"/>
            <p:cNvPicPr>
              <a:picLocks noChangeAspect="1"/>
            </p:cNvPicPr>
            <p:nvPr/>
          </p:nvPicPr>
          <p:blipFill>
            <a:blip r:embed="rId4"/>
            <a:srcRect l="34753" r="34084"/>
            <a:stretch>
              <a:fillRect/>
            </a:stretch>
          </p:blipFill>
          <p:spPr>
            <a:xfrm>
              <a:off x="2908687" y="2931959"/>
              <a:ext cx="563109" cy="5016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079" name="Gruppo 138"/>
          <p:cNvGrpSpPr/>
          <p:nvPr/>
        </p:nvGrpSpPr>
        <p:grpSpPr>
          <a:xfrm>
            <a:off x="5978525" y="3619500"/>
            <a:ext cx="288925" cy="288925"/>
            <a:chOff x="2904342" y="2895729"/>
            <a:chExt cx="567454" cy="566889"/>
          </a:xfrm>
        </p:grpSpPr>
        <p:sp>
          <p:nvSpPr>
            <p:cNvPr id="140" name="Rettangolo con angoli arrotondati 139"/>
            <p:cNvSpPr/>
            <p:nvPr/>
          </p:nvSpPr>
          <p:spPr>
            <a:xfrm>
              <a:off x="2904342" y="2895729"/>
              <a:ext cx="566889" cy="56688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105" name="Immagine 140" descr="Immagine che contiene interni, freno a disco, clipart&#10;&#10;Descrizione generata automaticamente"/>
            <p:cNvPicPr>
              <a:picLocks noChangeAspect="1"/>
            </p:cNvPicPr>
            <p:nvPr/>
          </p:nvPicPr>
          <p:blipFill>
            <a:blip r:embed="rId4"/>
            <a:srcRect l="34753" r="34084"/>
            <a:stretch>
              <a:fillRect/>
            </a:stretch>
          </p:blipFill>
          <p:spPr>
            <a:xfrm>
              <a:off x="2908687" y="2931959"/>
              <a:ext cx="563109" cy="5016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080" name="Gruppo 141"/>
          <p:cNvGrpSpPr/>
          <p:nvPr/>
        </p:nvGrpSpPr>
        <p:grpSpPr>
          <a:xfrm>
            <a:off x="5783580" y="5727065"/>
            <a:ext cx="304800" cy="288925"/>
            <a:chOff x="98701" y="4478718"/>
            <a:chExt cx="595451" cy="566889"/>
          </a:xfrm>
        </p:grpSpPr>
        <p:sp>
          <p:nvSpPr>
            <p:cNvPr id="143" name="Rettangolo con angoli arrotondati 142"/>
            <p:cNvSpPr/>
            <p:nvPr/>
          </p:nvSpPr>
          <p:spPr>
            <a:xfrm>
              <a:off x="98701" y="4478718"/>
              <a:ext cx="566889" cy="566889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103" name="Immagine 143" descr="Immagine che contiene interni, freno a disco, clipart&#10;&#10;Descrizione generata automaticamente"/>
            <p:cNvPicPr>
              <a:picLocks noChangeAspect="1"/>
            </p:cNvPicPr>
            <p:nvPr/>
          </p:nvPicPr>
          <p:blipFill>
            <a:blip r:embed="rId4"/>
            <a:srcRect l="44" r="68793"/>
            <a:stretch>
              <a:fillRect/>
            </a:stretch>
          </p:blipFill>
          <p:spPr>
            <a:xfrm>
              <a:off x="131043" y="4511319"/>
              <a:ext cx="563109" cy="5016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081" name="Gruppo 144"/>
          <p:cNvGrpSpPr/>
          <p:nvPr/>
        </p:nvGrpSpPr>
        <p:grpSpPr>
          <a:xfrm>
            <a:off x="3547745" y="3535045"/>
            <a:ext cx="304800" cy="288925"/>
            <a:chOff x="98701" y="4478718"/>
            <a:chExt cx="595451" cy="566889"/>
          </a:xfrm>
        </p:grpSpPr>
        <p:sp>
          <p:nvSpPr>
            <p:cNvPr id="146" name="Rettangolo con angoli arrotondati 145"/>
            <p:cNvSpPr/>
            <p:nvPr/>
          </p:nvSpPr>
          <p:spPr>
            <a:xfrm>
              <a:off x="98701" y="4478718"/>
              <a:ext cx="566889" cy="566889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101" name="Immagine 146" descr="Immagine che contiene interni, freno a disco, clipart&#10;&#10;Descrizione generata automaticamente"/>
            <p:cNvPicPr>
              <a:picLocks noChangeAspect="1"/>
            </p:cNvPicPr>
            <p:nvPr/>
          </p:nvPicPr>
          <p:blipFill>
            <a:blip r:embed="rId4"/>
            <a:srcRect l="44" r="68793"/>
            <a:stretch>
              <a:fillRect/>
            </a:stretch>
          </p:blipFill>
          <p:spPr>
            <a:xfrm>
              <a:off x="131043" y="4511319"/>
              <a:ext cx="563109" cy="5016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9" name="Rettangolo 48"/>
          <p:cNvSpPr/>
          <p:nvPr/>
        </p:nvSpPr>
        <p:spPr>
          <a:xfrm>
            <a:off x="2484438" y="896938"/>
            <a:ext cx="2449513" cy="846455"/>
          </a:xfrm>
          <a:prstGeom prst="rect">
            <a:avLst/>
          </a:prstGeom>
        </p:spPr>
        <p:txBody>
          <a:bodyPr wrap="square" lIns="0" tIns="0" rIns="0" bIns="108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PT" alt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São p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rotagonist</a:t>
            </a:r>
            <a:r>
              <a:rPr kumimoji="0" lang="pt-PT" alt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as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 dest</a:t>
            </a:r>
            <a:r>
              <a:rPr kumimoji="0" lang="pt-PT" alt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e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 passo 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d</a:t>
            </a:r>
            <a:r>
              <a:rPr kumimoji="0" lang="pt-PT" alt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o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 </a:t>
            </a:r>
            <a:r>
              <a:rPr kumimoji="0" lang="pt-PT" alt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E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vangel</a:t>
            </a:r>
            <a:r>
              <a:rPr kumimoji="0" lang="pt-PT" alt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h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o </a:t>
            </a:r>
            <a:r>
              <a:rPr kumimoji="0" lang="it-IT" sz="1200" b="1" i="0" u="none" strike="noStrike" kern="1200" cap="all" spc="0" normalizeH="0" baseline="0" noProof="0" dirty="0">
                <a:ln>
                  <a:noFill/>
                </a:ln>
                <a:solidFill>
                  <a:srgbClr val="0E6FB8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Marta e Maria. </a:t>
            </a:r>
            <a:endParaRPr kumimoji="0" lang="it-IT" sz="1200" b="1" i="0" u="none" strike="noStrike" kern="1200" cap="all" spc="0" normalizeH="0" baseline="0" noProof="0" dirty="0">
              <a:ln>
                <a:noFill/>
              </a:ln>
              <a:solidFill>
                <a:srgbClr val="0E6FB8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PT" alt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O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 di</a:t>
            </a:r>
            <a:r>
              <a:rPr kumimoji="0" lang="pt-PT" alt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á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logo co</a:t>
            </a:r>
            <a:r>
              <a:rPr kumimoji="0" lang="pt-PT" alt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m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 </a:t>
            </a:r>
            <a:r>
              <a:rPr kumimoji="0" lang="pt-PT" alt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J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es</a:t>
            </a:r>
            <a:r>
              <a:rPr kumimoji="0" lang="pt-PT" alt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us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 descr</a:t>
            </a:r>
            <a:r>
              <a:rPr kumimoji="0" lang="pt-PT" alt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e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ve </a:t>
            </a: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PT" alt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o relacionamento de amizade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.</a:t>
            </a: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</p:txBody>
      </p:sp>
      <p:sp>
        <p:nvSpPr>
          <p:cNvPr id="53" name="Rettangolo 52"/>
          <p:cNvSpPr/>
          <p:nvPr/>
        </p:nvSpPr>
        <p:spPr>
          <a:xfrm>
            <a:off x="2474913" y="1762125"/>
            <a:ext cx="2466975" cy="445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1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PT" alt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A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mb</a:t>
            </a:r>
            <a:r>
              <a:rPr kumimoji="0" lang="pt-PT" alt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as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 of</a:t>
            </a:r>
            <a:r>
              <a:rPr kumimoji="0" lang="pt-PT" alt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e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r</a:t>
            </a:r>
            <a:r>
              <a:rPr kumimoji="0" lang="pt-PT" alt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ecem acolhimento a Jesus, que está de passagem, </a:t>
            </a:r>
            <a:endParaRPr kumimoji="0" lang="pt-PT" altLang="it-IT" sz="10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ts val="11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PT" alt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mas fazem-no</a:t>
            </a:r>
            <a:r>
              <a:rPr kumimoji="0" lang="pt-PT" altLang="it-IT" sz="105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 de modos diferentes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. </a:t>
            </a:r>
            <a:endParaRPr kumimoji="0" lang="it-IT" sz="10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</p:txBody>
      </p:sp>
      <p:sp>
        <p:nvSpPr>
          <p:cNvPr id="2085" name="Rettangolo 72"/>
          <p:cNvSpPr/>
          <p:nvPr/>
        </p:nvSpPr>
        <p:spPr>
          <a:xfrm>
            <a:off x="3254375" y="6249988"/>
            <a:ext cx="1784350" cy="469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ts val="1475"/>
              </a:lnSpc>
              <a:buNone/>
            </a:pPr>
            <a:r>
              <a:rPr lang="pt-PT" altLang="it-IT" sz="14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Dar espaço ao outro no meu coração</a:t>
            </a:r>
            <a:endParaRPr lang="pt-PT" altLang="it-IT" sz="1400" b="1" dirty="0">
              <a:solidFill>
                <a:schemeClr val="bg1"/>
              </a:solidFill>
              <a:latin typeface="Arial Narrow" panose="020B0606020202030204" pitchFamily="34" charset="0"/>
              <a:ea typeface="Arial Narrow" panose="020B0606020202030204" pitchFamily="34" charset="0"/>
            </a:endParaRPr>
          </a:p>
        </p:txBody>
      </p:sp>
      <p:sp>
        <p:nvSpPr>
          <p:cNvPr id="77" name="Rettangolo 76"/>
          <p:cNvSpPr/>
          <p:nvPr/>
        </p:nvSpPr>
        <p:spPr>
          <a:xfrm>
            <a:off x="4951730" y="1766570"/>
            <a:ext cx="2466975" cy="686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1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I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sto è poss</a:t>
            </a: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ível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</a:t>
            </a: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com um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forte 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r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elacionamento de amizade com Jesus que faz nascer em nós 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a capaci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dade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para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viver 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e </a:t>
            </a: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levar o seu 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amor, a sua te</a:t>
            </a: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rnura aos outros</a:t>
            </a:r>
            <a:endParaRPr kumimoji="0" lang="it-IT" sz="10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</p:txBody>
      </p:sp>
      <p:sp>
        <p:nvSpPr>
          <p:cNvPr id="78" name="Rettangolo 77"/>
          <p:cNvSpPr/>
          <p:nvPr/>
        </p:nvSpPr>
        <p:spPr>
          <a:xfrm>
            <a:off x="4953000" y="347980"/>
            <a:ext cx="2444750" cy="103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lnSpc>
                <a:spcPts val="1475"/>
              </a:lnSpc>
              <a:buNone/>
            </a:pP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O texto do Evangelho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</a:t>
            </a: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qu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e </a:t>
            </a: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e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stamo</a:t>
            </a: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s a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medita</a:t>
            </a: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r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</a:t>
            </a:r>
            <a:endParaRPr lang="it-IT" altLang="x-none" sz="1050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r" eaLnBrk="1" hangingPunct="1">
              <a:lnSpc>
                <a:spcPts val="1475"/>
              </a:lnSpc>
              <a:buNone/>
            </a:pP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convida-nos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a 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aco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lh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er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o outro não só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</a:t>
            </a:r>
            <a:b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</a:b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na nos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s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a casa, co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m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gest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os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concret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os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, </a:t>
            </a:r>
            <a:endParaRPr lang="it-IT" altLang="x-none" sz="1050" b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ctr" eaLnBrk="1" hangingPunct="1">
              <a:lnSpc>
                <a:spcPts val="1475"/>
              </a:lnSpc>
              <a:buNone/>
            </a:pP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ma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s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também na nossa vida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, </a:t>
            </a:r>
            <a:b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</a:b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dando-lhe espaço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n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o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nos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s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o cor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ação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.</a:t>
            </a:r>
            <a:endParaRPr kumimoji="0" lang="it-IT" sz="105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</p:txBody>
      </p:sp>
      <p:sp>
        <p:nvSpPr>
          <p:cNvPr id="82" name="Rettangolo 81"/>
          <p:cNvSpPr/>
          <p:nvPr/>
        </p:nvSpPr>
        <p:spPr>
          <a:xfrm>
            <a:off x="7684135" y="3568700"/>
            <a:ext cx="2211070" cy="322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1160"/>
              </a:lnSpc>
              <a:spcBef>
                <a:spcPts val="0"/>
              </a:spcBef>
              <a:spcAft>
                <a:spcPts val="1950"/>
              </a:spcAft>
              <a:buClrTx/>
              <a:buSzTx/>
              <a:buFontTx/>
              <a:buNone/>
              <a:defRPr/>
            </a:pP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“U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m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a 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oração que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 n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ã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o 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leva à ação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 concreta 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pelo irmão pobre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doente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que precisa de ajuda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,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pelo irmão em dificuldades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é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 u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m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a 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oração estéril e incompleta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». </a:t>
            </a:r>
            <a:endParaRPr lang="it-IT" altLang="x-none" sz="1050" i="1" dirty="0">
              <a:solidFill>
                <a:srgbClr val="0070C0"/>
              </a:solidFill>
              <a:latin typeface="Arial Narrow" panose="020B0606020202030204" pitchFamily="34" charset="0"/>
              <a:cs typeface="Times New Roman" panose="02020603050405020304" pitchFamily="18" charset="0"/>
              <a:sym typeface="+mn-ea"/>
            </a:endParaRPr>
          </a:p>
          <a:p>
            <a:pPr marL="0" marR="0" lvl="0" indent="0" algn="l" defTabSz="457200" rtl="0" eaLnBrk="1" fontAlgn="auto" latinLnBrk="0" hangingPunct="1">
              <a:lnSpc>
                <a:spcPts val="1160"/>
              </a:lnSpc>
              <a:spcBef>
                <a:spcPts val="0"/>
              </a:spcBef>
              <a:spcAft>
                <a:spcPts val="1950"/>
              </a:spcAft>
              <a:buClrTx/>
              <a:buSzTx/>
              <a:buFontTx/>
              <a:buNone/>
              <a:defRPr/>
            </a:pP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«Ma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s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do mesmo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 modo, quando (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ea typeface="Times New Roman" panose="02020603050405020304" pitchFamily="18" charset="0"/>
                <a:sym typeface="+mn-ea"/>
              </a:rPr>
              <a:t>…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) </a:t>
            </a:r>
            <a:b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</a:b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se está atento só ao fazer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, d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á-se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mais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 peso </a:t>
            </a:r>
            <a:b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</a:b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às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 co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i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s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as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às funções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às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e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strutur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as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, </a:t>
            </a:r>
            <a:b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</a:b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e esquece-se a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 centrali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dade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 </a:t>
            </a:r>
            <a:b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</a:b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d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e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 Cristo, n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ã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o s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e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 r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e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serva tempo </a:t>
            </a:r>
            <a:b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</a:b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para o diálogo com Ele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 na 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oração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, </a:t>
            </a:r>
            <a:b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</a:b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arrisca-se a servir-se a si próprio e não a Deus 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presente n</a:t>
            </a:r>
            <a:r>
              <a:rPr lang="pt-PT" altLang="it-IT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o irmão necessitado</a:t>
            </a:r>
            <a:r>
              <a:rPr lang="it-IT" altLang="x-none" sz="1050" i="1" dirty="0">
                <a:solidFill>
                  <a:srgbClr val="0070C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+mn-ea"/>
              </a:rPr>
              <a:t>».</a:t>
            </a:r>
            <a:endParaRPr lang="it-IT" altLang="x-none" sz="1050" i="1" dirty="0">
              <a:solidFill>
                <a:srgbClr val="0070C0"/>
              </a:solidFill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ts val="1160"/>
              </a:lnSpc>
              <a:spcBef>
                <a:spcPts val="0"/>
              </a:spcBef>
              <a:spcAft>
                <a:spcPts val="1950"/>
              </a:spcAft>
              <a:buClrTx/>
              <a:buSzTx/>
              <a:buFontTx/>
              <a:buNone/>
              <a:defRPr/>
            </a:pPr>
            <a:endParaRPr lang="it-IT" altLang="x-none" sz="1050" i="1" dirty="0">
              <a:solidFill>
                <a:srgbClr val="0070C0"/>
              </a:solidFill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ts val="1160"/>
              </a:lnSpc>
              <a:spcBef>
                <a:spcPts val="0"/>
              </a:spcBef>
              <a:spcAft>
                <a:spcPts val="1950"/>
              </a:spcAft>
              <a:buClrTx/>
              <a:buSzTx/>
              <a:buFontTx/>
              <a:buNone/>
              <a:defRPr/>
            </a:pPr>
            <a:r>
              <a:rPr kumimoji="0" lang="it-IT" sz="105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panose="020B0606020202030204" pitchFamily="34" charset="0"/>
                <a:ea typeface="Times New Roman" panose="02020603050405020304" pitchFamily="18" charset="0"/>
                <a:cs typeface="Arial Narrow" panose="020B0606020202030204" pitchFamily="34" charset="0"/>
              </a:rPr>
              <a:t>. </a:t>
            </a:r>
            <a:endParaRPr kumimoji="0" lang="it-IT" sz="105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Narrow" panose="020B0606020202030204" pitchFamily="34" charset="0"/>
              <a:ea typeface="Times New Roman" panose="02020603050405020304" pitchFamily="18" charset="0"/>
              <a:cs typeface="Arial Narrow" panose="020B0606020202030204" pitchFamily="34" charset="0"/>
            </a:endParaRPr>
          </a:p>
        </p:txBody>
      </p:sp>
      <p:sp>
        <p:nvSpPr>
          <p:cNvPr id="83" name="Rettangolo 82"/>
          <p:cNvSpPr/>
          <p:nvPr/>
        </p:nvSpPr>
        <p:spPr>
          <a:xfrm>
            <a:off x="8302625" y="2940050"/>
            <a:ext cx="1800225" cy="5372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11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pt-PT" altLang="it-IT" sz="1050" b="1" i="1" dirty="0">
                <a:solidFill>
                  <a:srgbClr val="222222"/>
                </a:solidFill>
                <a:latin typeface="Arial Narrow" panose="020B0606020202030204" pitchFamily="34" charset="0"/>
                <a:cs typeface="Calibri" panose="020F0502020204030204" pitchFamily="34" charset="0"/>
                <a:sym typeface="+mn-ea"/>
              </a:rPr>
              <a:t>Oração e ação estão profundamente unidas.</a:t>
            </a:r>
            <a:endParaRPr lang="pt-PT" altLang="it-IT" sz="1050" b="1" i="1" dirty="0">
              <a:latin typeface="Arial Narrow" panose="020B0606020202030204" pitchFamily="34" charset="0"/>
              <a:ea typeface="Arial Narrow" panose="020B0606020202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ts val="11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t-IT" sz="105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</p:txBody>
      </p:sp>
      <p:sp>
        <p:nvSpPr>
          <p:cNvPr id="89" name="Rettangolo 88"/>
          <p:cNvSpPr/>
          <p:nvPr/>
        </p:nvSpPr>
        <p:spPr>
          <a:xfrm>
            <a:off x="4945380" y="4710748"/>
            <a:ext cx="2489200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pt-PT" alt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Mas não só</a:t>
            </a:r>
            <a:r>
              <a:rPr 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. Se</a:t>
            </a:r>
            <a:r>
              <a:rPr lang="pt-PT" alt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lhe formos fiéis</a:t>
            </a:r>
            <a:r>
              <a:rPr 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, tendo</a:t>
            </a:r>
            <a:r>
              <a:rPr lang="pt-PT" alt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-as no coração</a:t>
            </a:r>
            <a:r>
              <a:rPr 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e vivendo</a:t>
            </a:r>
            <a:r>
              <a:rPr lang="pt-PT" alt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-as</a:t>
            </a:r>
            <a:r>
              <a:rPr 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, e</a:t>
            </a:r>
            <a:r>
              <a:rPr lang="pt-PT" alt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las</a:t>
            </a:r>
            <a:r>
              <a:rPr 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</a:t>
            </a:r>
            <a:r>
              <a:rPr lang="pt-PT" alt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moldam a nossa vida, TORNANDO-A EXTRA</a:t>
            </a:r>
            <a:r>
              <a:rPr lang="it-IT" sz="1050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ordin</a:t>
            </a:r>
            <a:r>
              <a:rPr lang="pt-PT" altLang="it-IT" sz="1050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Á</a:t>
            </a:r>
            <a:r>
              <a:rPr lang="it-IT" sz="1050" cap="all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ria e bela</a:t>
            </a:r>
            <a:r>
              <a:rPr 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, </a:t>
            </a:r>
            <a:r>
              <a:rPr lang="pt-PT" alt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assim como a </a:t>
            </a:r>
            <a:r>
              <a:rPr lang="it-IT" sz="1050" b="1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terra </a:t>
            </a:r>
            <a:r>
              <a:rPr lang="pt-PT" altLang="it-IT" sz="1050" b="1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tem no seu seio a semente para que germine e dê ótimos frutos</a:t>
            </a:r>
            <a:r>
              <a:rPr lang="it-IT" sz="1050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.</a:t>
            </a:r>
            <a:endParaRPr kumimoji="0" lang="it-IT" sz="10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</p:txBody>
      </p:sp>
      <p:sp>
        <p:nvSpPr>
          <p:cNvPr id="93" name="Rettangolo 92"/>
          <p:cNvSpPr/>
          <p:nvPr/>
        </p:nvSpPr>
        <p:spPr>
          <a:xfrm>
            <a:off x="7418388" y="423863"/>
            <a:ext cx="2476500" cy="124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180"/>
              </a:lnSpc>
              <a:spcBef>
                <a:spcPts val="0"/>
              </a:spcBef>
              <a:spcAft>
                <a:spcPts val="1950"/>
              </a:spcAft>
              <a:buClrTx/>
              <a:buSzTx/>
              <a:buFontTx/>
              <a:buNone/>
              <a:defRPr/>
            </a:pP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Também vos acontece aquilo que muitas vezes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vivo?</a:t>
            </a:r>
            <a:b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</a:b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Ter muitissimas coisas para fazer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e 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n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ão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ser capaz de distinguir entre o que é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urgente </a:t>
            </a:r>
            <a:b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</a:b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e 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o que é essencial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. </a:t>
            </a:r>
            <a:endParaRPr lang="it-IT" altLang="x-none" sz="1050" b="1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ts val="1180"/>
              </a:lnSpc>
              <a:spcBef>
                <a:spcPts val="0"/>
              </a:spcBef>
              <a:spcAft>
                <a:spcPts val="1950"/>
              </a:spcAft>
              <a:buClrTx/>
              <a:buSzTx/>
              <a:buFontTx/>
              <a:buNone/>
              <a:defRPr/>
            </a:pPr>
            <a:r>
              <a:rPr kumimoji="0" lang="it-IT" sz="105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. </a:t>
            </a:r>
            <a:endParaRPr kumimoji="0" lang="it-IT" sz="105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Times New Roman" panose="02020603050405020304" pitchFamily="18" charset="0"/>
              <a:cs typeface="Arial Narrow" panose="020B0606020202030204" pitchFamily="34" charset="0"/>
            </a:endParaRPr>
          </a:p>
        </p:txBody>
      </p:sp>
      <p:sp>
        <p:nvSpPr>
          <p:cNvPr id="94" name="Rettangolo 93"/>
          <p:cNvSpPr/>
          <p:nvPr/>
        </p:nvSpPr>
        <p:spPr>
          <a:xfrm>
            <a:off x="7435850" y="1535113"/>
            <a:ext cx="2489200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buNone/>
            </a:pP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O que aprendi com 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esta Pala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vra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d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e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Vi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d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a </a:t>
            </a:r>
            <a:endParaRPr lang="it-IT" altLang="x-none" sz="1050" b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r" eaLnBrk="1" hangingPunct="1">
              <a:buNone/>
            </a:pP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é que a verdadeira 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at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itude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de quem quer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seguir 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Jesus</a:t>
            </a:r>
            <a:r>
              <a:rPr lang="it-IT" altLang="x-none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, </a:t>
            </a:r>
            <a:r>
              <a:rPr lang="pt-PT" altLang="it-IT" sz="1050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é estar diante dele 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sem pensar muito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nas coisas que há para fazer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, </a:t>
            </a:r>
            <a:endParaRPr lang="it-IT" altLang="x-none" sz="1050" b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r" eaLnBrk="1" hangingPunct="1">
              <a:buNone/>
            </a:pP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para dizer ou para dar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. </a:t>
            </a:r>
            <a:endParaRPr lang="it-IT" altLang="x-none" sz="1050" b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r" eaLnBrk="1" hangingPunct="1">
              <a:buNone/>
            </a:pP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P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orque 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“</a:t>
            </a:r>
            <a:r>
              <a:rPr lang="pt-PT" altLang="it-IT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uma só coisa é necessária</a:t>
            </a:r>
            <a:r>
              <a:rPr lang="it-IT" altLang="x-none" sz="105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”.</a:t>
            </a:r>
            <a:endParaRPr kumimoji="0" lang="it-IT" sz="105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</p:txBody>
      </p:sp>
      <p:sp>
        <p:nvSpPr>
          <p:cNvPr id="2095" name="Rettangolo 121"/>
          <p:cNvSpPr/>
          <p:nvPr/>
        </p:nvSpPr>
        <p:spPr>
          <a:xfrm>
            <a:off x="5665788" y="6249988"/>
            <a:ext cx="1617662" cy="469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ts val="1475"/>
              </a:lnSpc>
              <a:buNone/>
            </a:pPr>
            <a:r>
              <a:rPr lang="it-IT" altLang="x-none" sz="14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Posso usar be</a:t>
            </a:r>
            <a:r>
              <a:rPr lang="pt-PT" altLang="it-IT" sz="14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m</a:t>
            </a:r>
            <a:r>
              <a:rPr lang="it-IT" altLang="x-none" sz="14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 </a:t>
            </a:r>
            <a:br>
              <a:rPr lang="it-IT" altLang="x-none" sz="14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</a:br>
            <a:r>
              <a:rPr lang="pt-PT" altLang="it-IT" sz="14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o</a:t>
            </a:r>
            <a:r>
              <a:rPr lang="it-IT" altLang="x-none" sz="14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 m</a:t>
            </a:r>
            <a:r>
              <a:rPr lang="pt-PT" altLang="it-IT" sz="14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eu</a:t>
            </a:r>
            <a:r>
              <a:rPr lang="it-IT" altLang="x-none" sz="1400" b="1" dirty="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 tempo.</a:t>
            </a:r>
            <a:endParaRPr lang="it-IT" altLang="x-none" sz="1400" b="1" dirty="0">
              <a:solidFill>
                <a:schemeClr val="bg1"/>
              </a:solidFill>
              <a:latin typeface="Arial Narrow" panose="020B0606020202030204" pitchFamily="34" charset="0"/>
              <a:ea typeface="Arial Narrow" panose="020B0606020202030204" pitchFamily="34" charset="0"/>
            </a:endParaRPr>
          </a:p>
        </p:txBody>
      </p:sp>
      <p:sp>
        <p:nvSpPr>
          <p:cNvPr id="128" name="Rettangolo 127"/>
          <p:cNvSpPr/>
          <p:nvPr/>
        </p:nvSpPr>
        <p:spPr>
          <a:xfrm>
            <a:off x="7426325" y="6423025"/>
            <a:ext cx="2479675" cy="4140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PT" alt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Adaptação por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 Ago Spolti </a:t>
            </a:r>
            <a:b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</a:b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da Pala</a:t>
            </a:r>
            <a:r>
              <a:rPr kumimoji="0" lang="pt-PT" alt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vra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 d</a:t>
            </a:r>
            <a:r>
              <a:rPr kumimoji="0" lang="pt-PT" alt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e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 Vi</a:t>
            </a:r>
            <a:r>
              <a:rPr kumimoji="0" lang="pt-PT" alt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d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a d</a:t>
            </a:r>
            <a:r>
              <a:rPr kumimoji="0" lang="pt-PT" alt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e</a:t>
            </a:r>
            <a:r>
              <a: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Narrow" panose="020B0606020202030204" pitchFamily="34" charset="0"/>
              </a:rPr>
              <a:t> L. Magri</a:t>
            </a:r>
            <a:endParaRPr kumimoji="0" lang="it-IT" sz="10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Narrow" panose="020B0606020202030204" pitchFamily="34" charset="0"/>
            </a:endParaRPr>
          </a:p>
        </p:txBody>
      </p:sp>
      <p:sp>
        <p:nvSpPr>
          <p:cNvPr id="2097" name="Rettangolo 1"/>
          <p:cNvSpPr/>
          <p:nvPr/>
        </p:nvSpPr>
        <p:spPr>
          <a:xfrm>
            <a:off x="2492375" y="424180"/>
            <a:ext cx="23653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 eaLnBrk="1" hangingPunct="1">
              <a:buNone/>
            </a:pPr>
            <a:r>
              <a:rPr lang="pt-PT" altLang="it-IT" sz="12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Olá</a:t>
            </a:r>
            <a:r>
              <a:rPr lang="it-IT" altLang="x-none" sz="12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,</a:t>
            </a:r>
            <a:r>
              <a:rPr lang="pt-PT" altLang="it-IT" sz="12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leste o </a:t>
            </a:r>
            <a:r>
              <a:rPr lang="it-IT" altLang="x-none" sz="12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epis</a:t>
            </a:r>
            <a:r>
              <a:rPr lang="pt-PT" altLang="it-IT" sz="12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ó</a:t>
            </a:r>
            <a:r>
              <a:rPr lang="it-IT" altLang="x-none" sz="12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dio d</a:t>
            </a:r>
            <a:r>
              <a:rPr lang="pt-PT" altLang="it-IT" sz="12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e onde se tirou esta </a:t>
            </a:r>
            <a:r>
              <a:rPr lang="it-IT" altLang="x-none" sz="1200" b="1" dirty="0">
                <a:latin typeface="Arial Narrow" panose="020B0606020202030204" pitchFamily="34" charset="0"/>
                <a:cs typeface="Arial Narrow" panose="020B0606020202030204" pitchFamily="34" charset="0"/>
              </a:rPr>
              <a:t> frase? </a:t>
            </a:r>
            <a:endParaRPr lang="it-IT" altLang="x-none" sz="1200" b="1" dirty="0">
              <a:latin typeface="Calibri" panose="020F0502020204030204" pitchFamily="34" charset="0"/>
            </a:endParaRPr>
          </a:p>
        </p:txBody>
      </p:sp>
      <p:sp>
        <p:nvSpPr>
          <p:cNvPr id="2098" name="Rettangolo 91"/>
          <p:cNvSpPr/>
          <p:nvPr/>
        </p:nvSpPr>
        <p:spPr>
          <a:xfrm>
            <a:off x="2473325" y="2789238"/>
            <a:ext cx="24749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>
              <a:lnSpc>
                <a:spcPts val="1440"/>
              </a:lnSpc>
              <a:buNone/>
            </a:pPr>
            <a:r>
              <a:rPr lang="it-IT" altLang="x-none" sz="90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Maria </a:t>
            </a:r>
            <a:r>
              <a:rPr lang="pt-PT" altLang="it-IT" sz="90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coloca-se aos pés de Jesus</a:t>
            </a:r>
            <a:r>
              <a:rPr lang="it-IT" altLang="x-none" sz="90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, </a:t>
            </a:r>
            <a:r>
              <a:rPr lang="pt-PT" altLang="it-IT" sz="90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em escuta</a:t>
            </a:r>
            <a:r>
              <a:rPr lang="it-IT" altLang="x-none" sz="90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, </a:t>
            </a:r>
            <a:br>
              <a:rPr lang="it-IT" altLang="x-none" sz="90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</a:br>
            <a:r>
              <a:rPr lang="it-IT" altLang="x-none" sz="90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Marta</a:t>
            </a:r>
            <a:r>
              <a:rPr lang="pt-PT" altLang="it-IT" sz="90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,pelo contrário deixa-se envolver </a:t>
            </a:r>
            <a:endParaRPr lang="pt-PT" altLang="it-IT" sz="900" b="1" dirty="0"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l" eaLnBrk="1" hangingPunct="1">
              <a:lnSpc>
                <a:spcPts val="1440"/>
              </a:lnSpc>
              <a:buNone/>
            </a:pPr>
            <a:r>
              <a:rPr lang="pt-PT" altLang="it-IT" sz="90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pelas coisas</a:t>
            </a:r>
            <a:r>
              <a:rPr lang="it-IT" altLang="x-none" sz="90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 </a:t>
            </a:r>
            <a:r>
              <a:rPr lang="pt-PT" altLang="it-IT" sz="90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que tem de preparar para O servir</a:t>
            </a:r>
            <a:r>
              <a:rPr lang="it-IT" altLang="x-none" sz="900" b="1" dirty="0"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. </a:t>
            </a:r>
            <a:endParaRPr lang="it-IT" altLang="x-none" sz="900" b="1" dirty="0">
              <a:latin typeface="Arial Narrow" panose="020B0606020202030204" pitchFamily="34" charset="0"/>
              <a:ea typeface="Arial Narrow" panose="020B0606020202030204" pitchFamily="34" charset="0"/>
            </a:endParaRPr>
          </a:p>
        </p:txBody>
      </p:sp>
      <p:pic>
        <p:nvPicPr>
          <p:cNvPr id="2099" name="Immagine 14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31300" y="6142673"/>
            <a:ext cx="682625" cy="684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Caixa de Texto 1"/>
          <p:cNvSpPr txBox="1"/>
          <p:nvPr/>
        </p:nvSpPr>
        <p:spPr>
          <a:xfrm>
            <a:off x="2449830" y="3891915"/>
            <a:ext cx="2626995" cy="1024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it-IT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</a:t>
            </a:r>
            <a:r>
              <a:rPr lang="pt-PT" altLang="it-IT" sz="12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Parecem dois modos de </a:t>
            </a:r>
            <a:r>
              <a:rPr lang="it-IT" sz="12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AMAR: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Calibri" panose="020F0502020204030204" pitchFamily="34" charset="0"/>
              <a:cs typeface="Arial Narrow" panose="020B0606020202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it-IT" sz="1200" b="1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1_</a:t>
            </a:r>
            <a:r>
              <a:rPr lang="it-IT" sz="1200" b="1" cap="all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Amar</a:t>
            </a:r>
            <a:r>
              <a:rPr lang="pt-PT" altLang="it-IT" sz="1200" b="1" cap="all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A</a:t>
            </a:r>
            <a:r>
              <a:rPr lang="it-IT" sz="1200" b="1" cap="all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D</a:t>
            </a:r>
            <a:r>
              <a:rPr lang="pt-PT" altLang="it-IT" sz="1200" b="1" cap="all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EUS</a:t>
            </a:r>
            <a:r>
              <a:rPr lang="it-IT" sz="1200" b="1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;</a:t>
            </a:r>
            <a:r>
              <a:rPr lang="pt-PT" altLang="it-IT" sz="1200" b="1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escutar as suas palavras</a:t>
            </a:r>
            <a:r>
              <a:rPr lang="it-IT" sz="1200" b="1" i="1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.</a:t>
            </a:r>
            <a:endParaRPr kumimoji="0" lang="it-IT" sz="12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Calibri" panose="020F0502020204030204" pitchFamily="34" charset="0"/>
              <a:cs typeface="Arial Narrow" panose="020B0606020202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ts val="18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it-IT" sz="1200" b="1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2_</a:t>
            </a:r>
            <a:r>
              <a:rPr lang="it-IT" sz="1200" b="1" cap="all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Amar </a:t>
            </a:r>
            <a:r>
              <a:rPr lang="pt-PT" altLang="it-IT" sz="1200" b="1" cap="all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O</a:t>
            </a:r>
            <a:r>
              <a:rPr lang="it-IT" sz="1200" b="1" cap="all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 Pr</a:t>
            </a:r>
            <a:r>
              <a:rPr lang="pt-PT" altLang="it-IT" sz="1200" b="1" cap="all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óx</a:t>
            </a:r>
            <a:r>
              <a:rPr lang="it-IT" sz="1200" b="1" cap="all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imo</a:t>
            </a:r>
            <a:r>
              <a:rPr lang="it-IT" sz="1200" b="1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; </a:t>
            </a:r>
            <a:r>
              <a:rPr lang="pt-PT" altLang="it-IT" sz="1200" b="1" i="1" noProof="0" dirty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servi-lo</a:t>
            </a:r>
            <a:r>
              <a:rPr lang="it-IT" sz="1200" b="1" i="1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. </a:t>
            </a:r>
            <a:endParaRPr lang="pt-BR" altLang="en-US" sz="1200"/>
          </a:p>
        </p:txBody>
      </p:sp>
      <p:sp>
        <p:nvSpPr>
          <p:cNvPr id="3" name="Caixa de Texto 2"/>
          <p:cNvSpPr txBox="1"/>
          <p:nvPr/>
        </p:nvSpPr>
        <p:spPr>
          <a:xfrm>
            <a:off x="2580005" y="5056505"/>
            <a:ext cx="1933575" cy="6584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eaLnBrk="1" hangingPunct="1">
              <a:lnSpc>
                <a:spcPts val="1475"/>
              </a:lnSpc>
              <a:buNone/>
            </a:pPr>
            <a:r>
              <a:rPr lang="it-IT" sz="1050" b="1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Estes modos não são contrários, </a:t>
            </a:r>
            <a:br>
              <a:rPr lang="it-IT" sz="1050" b="1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</a:br>
            <a:r>
              <a:rPr lang="it-IT" sz="1050" b="1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mas são complementares</a:t>
            </a:r>
            <a:br>
              <a:rPr lang="it-IT" sz="1050" b="1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</a:br>
            <a:r>
              <a:rPr lang="it-IT" sz="1050" b="1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Arial Narrow" panose="020B0606020202030204" pitchFamily="34" charset="0"/>
                <a:sym typeface="+mn-ea"/>
              </a:rPr>
              <a:t>porque o Amor é uno</a:t>
            </a:r>
            <a:endParaRPr lang="it-IT" sz="1050" b="1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Calibri" panose="020F0502020204030204" pitchFamily="34" charset="0"/>
              <a:cs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2350</Words>
  <Application>WPS Presentation</Application>
  <PresentationFormat>Papel A4 (210x297 mm)</PresentationFormat>
  <Paragraphs>68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SimSun</vt:lpstr>
      <vt:lpstr>Wingdings</vt:lpstr>
      <vt:lpstr>Calibri</vt:lpstr>
      <vt:lpstr>Arial Black</vt:lpstr>
      <vt:lpstr>Arial Narrow</vt:lpstr>
      <vt:lpstr>Amatic</vt:lpstr>
      <vt:lpstr>Segoe Print</vt:lpstr>
      <vt:lpstr>Noto Sans</vt:lpstr>
      <vt:lpstr>Times New Roman</vt:lpstr>
      <vt:lpstr>Microsoft YaHei</vt:lpstr>
      <vt:lpstr>Arial Unicode MS</vt:lpstr>
      <vt:lpstr>Calibri Light</vt:lpstr>
      <vt:lpstr>Tema di Office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ago spolti</dc:creator>
  <cp:lastModifiedBy>ISABEL TORRES</cp:lastModifiedBy>
  <cp:revision>19</cp:revision>
  <dcterms:created xsi:type="dcterms:W3CDTF">2022-06-09T08:00:00Z</dcterms:created>
  <dcterms:modified xsi:type="dcterms:W3CDTF">2022-06-15T20:26:48Z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CB6A1621FF8F4D0E87D9ABBACA8C5E3F</vt:lpwstr>
  </property>
  <property fmtid="{D5CDD505-2E9C-101B-9397-08002B2CF9AE}" pid="3" name="KSOProductBuildVer">
    <vt:lpwstr>1046-11.2.0.11156</vt:lpwstr>
  </property>
</Properties>
</file>