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media/image1.jpeg" ContentType="image/jpeg"/>
  <Override PartName="/ppt/media/image2.png" ContentType="image/png"/>
  <Override PartName="/ppt/media/image3.wmf" ContentType="image/x-wmf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9906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fr-FR" sz="4400" spc="-1" strike="noStrike">
                <a:latin typeface="Arial"/>
              </a:rPr>
              <a:t>Cliquez pour déplacer la diapo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fr-FR" sz="2000" spc="-1" strike="noStrike">
                <a:latin typeface="Arial"/>
              </a:rPr>
              <a:t>Cliquez pour modifier le format des notes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fr-FR" sz="1400" spc="-1" strike="noStrike">
                <a:latin typeface="Times New Roman"/>
              </a:rPr>
              <a:t>&lt;en-tête&gt;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fr-FR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fr-FR" sz="1400" spc="-1" strike="noStrike">
                <a:latin typeface="Times New Roman"/>
              </a:rPr>
              <a:t>&lt;date/heure&gt;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fr-FR" sz="1400" spc="-1" strike="noStrike"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latin typeface="Times New Roman"/>
              </a:rPr>
              <a:t>&lt;pied de page&gt;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fr-FR" sz="1400" spc="-1" strike="noStrike">
                <a:latin typeface="Times New Roman"/>
              </a:defRPr>
            </a:lvl1pPr>
          </a:lstStyle>
          <a:p>
            <a:pPr indent="0" algn="r">
              <a:buNone/>
            </a:pPr>
            <a:fld id="{EF3E1B2D-968A-451D-95E1-0DF164EAE784}" type="slidenum">
              <a:rPr b="0" lang="fr-FR" sz="1400" spc="-1" strike="noStrike">
                <a:latin typeface="Times New Roman"/>
              </a:rPr>
              <a:t>&lt;numéro&gt;</a:t>
            </a:fld>
            <a:endParaRPr b="0" lang="fr-F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ldImg"/>
          </p:nvPr>
        </p:nvSpPr>
        <p:spPr>
          <a:xfrm>
            <a:off x="2900520" y="857160"/>
            <a:ext cx="3342600" cy="2313720"/>
          </a:xfrm>
          <a:prstGeom prst="rect">
            <a:avLst/>
          </a:prstGeom>
          <a:ln w="0">
            <a:noFill/>
          </a:ln>
        </p:spPr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914400" y="3300480"/>
            <a:ext cx="7314480" cy="269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endParaRPr b="0" lang="fr-FR" sz="20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sldNum" idx="7"/>
          </p:nvPr>
        </p:nvSpPr>
        <p:spPr>
          <a:xfrm>
            <a:off x="5179320" y="6513840"/>
            <a:ext cx="3961800" cy="343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1200" spc="-1" strike="noStrike"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32C1F14-76A6-4FAF-BD57-AE54C07B1FB6}" type="slidenum">
              <a:rPr b="0" lang="it-IT" sz="1200" spc="-1" strike="noStrike">
                <a:latin typeface="Times New Roman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1D7D2D9-549B-4BCA-AF64-86F577A4A97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320" cy="238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8915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B247F5C-CA25-4DB4-97D8-27F41CCB7DC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320" cy="238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EFE2140-94AF-4442-B0CD-4382625336D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320" cy="238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3509280" y="160452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523200" y="160452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95000" y="368208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3509280" y="368208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6523200" y="3682080"/>
            <a:ext cx="2870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C8608D2-3EFB-4E99-AFB8-C5EAC6F80765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320" cy="238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2B9093A-B69F-45C4-9A48-36C2C1A2607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320" cy="238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C105875-D900-4991-B26C-BA87387E9A2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320" cy="238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38B47DD-329F-489C-B9FD-36CD8B69F31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320" cy="238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07EF8CC-898A-4AE6-AE99-CB8A1BF7B86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743040" y="1122480"/>
            <a:ext cx="8419320" cy="1106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2A962E7-4B57-4AAB-9E6F-4053467F6C2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320" cy="238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063040" y="1604520"/>
            <a:ext cx="4350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C34D247-6550-4A88-BFBA-2F3D4E65507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320" cy="238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4350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EA53F8B-802E-4E61-B338-BBA7548F7C9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320" cy="238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95000" y="3682080"/>
            <a:ext cx="8915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ADE9D42-87F5-4F1E-A981-012942402CA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743040" y="1122480"/>
            <a:ext cx="8419320" cy="238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pc="-1" strike="noStrike">
                <a:latin typeface="Arial"/>
              </a:rPr>
              <a:t>Cliquez pour éditer le format du texte-titre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3281400" y="6356520"/>
            <a:ext cx="334260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fr-FR" sz="1400" spc="-1" strike="noStrike"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400" spc="-1" strike="noStrike">
                <a:latin typeface="Times New Roman"/>
              </a:rPr>
              <a:t>&lt;pied de page&gt;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6996240" y="6356520"/>
            <a:ext cx="222804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it-IT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857B805-3BC9-4EDB-811C-DFBC2086AEA9}" type="slidenum">
              <a:rPr b="0" lang="it-IT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681120" y="6356520"/>
            <a:ext cx="2228040" cy="364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fr-FR" sz="1400" spc="-1" strike="noStrike">
                <a:latin typeface="Times New Roman"/>
              </a:defRPr>
            </a:lvl1pPr>
          </a:lstStyle>
          <a:p>
            <a:pPr indent="0">
              <a:buNone/>
            </a:pPr>
            <a:r>
              <a:rPr b="0" lang="fr-FR" sz="1400" spc="-1" strike="noStrike">
                <a:latin typeface="Times New Roman"/>
              </a:rPr>
              <a:t>&lt;date/heure&gt;</a:t>
            </a:r>
            <a:endParaRPr b="0" lang="fr-F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png"/><Relationship Id="rId3" Type="http://schemas.openxmlformats.org/officeDocument/2006/relationships/image" Target="../media/image2.png"/><Relationship Id="rId4" Type="http://schemas.openxmlformats.org/officeDocument/2006/relationships/image" Target="../media/image3.wmf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hyperlink" Target="mailto:centrogen3.rpu@focolare.org" TargetMode="External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1" Type="http://schemas.openxmlformats.org/officeDocument/2006/relationships/slideLayout" Target="../slideLayouts/slideLayout3.xml"/><Relationship Id="rId12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ttangolo 83"/>
          <p:cNvSpPr/>
          <p:nvPr/>
        </p:nvSpPr>
        <p:spPr>
          <a:xfrm>
            <a:off x="7481880" y="-5400"/>
            <a:ext cx="2493720" cy="6887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Rettangolo con due angoli in diagonale arrotondati 101"/>
          <p:cNvSpPr/>
          <p:nvPr/>
        </p:nvSpPr>
        <p:spPr>
          <a:xfrm>
            <a:off x="7598520" y="3387240"/>
            <a:ext cx="2249280" cy="248040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bg1"/>
          </a:solidFill>
          <a:ln>
            <a:solidFill>
              <a:srgbClr val="0087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8" name="Immagine 96" descr=""/>
          <p:cNvPicPr/>
          <p:nvPr/>
        </p:nvPicPr>
        <p:blipFill>
          <a:blip r:embed="rId1"/>
          <a:srcRect l="8786" t="7722" r="7884" b="7477"/>
          <a:stretch/>
        </p:blipFill>
        <p:spPr>
          <a:xfrm>
            <a:off x="4863240" y="1380600"/>
            <a:ext cx="1974240" cy="1505160"/>
          </a:xfrm>
          <a:prstGeom prst="rect">
            <a:avLst/>
          </a:prstGeom>
          <a:ln w="0">
            <a:noFill/>
          </a:ln>
        </p:spPr>
      </p:pic>
      <p:pic>
        <p:nvPicPr>
          <p:cNvPr id="49" name="Immagine 93" descr=""/>
          <p:cNvPicPr/>
          <p:nvPr/>
        </p:nvPicPr>
        <p:blipFill>
          <a:blip r:embed="rId2"/>
          <a:stretch/>
        </p:blipFill>
        <p:spPr>
          <a:xfrm flipH="1">
            <a:off x="5059080" y="10080"/>
            <a:ext cx="2302920" cy="1789200"/>
          </a:xfrm>
          <a:prstGeom prst="rect">
            <a:avLst/>
          </a:prstGeom>
          <a:ln w="0">
            <a:noFill/>
          </a:ln>
        </p:spPr>
      </p:pic>
      <p:sp>
        <p:nvSpPr>
          <p:cNvPr id="50" name="Rettangolo 81"/>
          <p:cNvSpPr/>
          <p:nvPr/>
        </p:nvSpPr>
        <p:spPr>
          <a:xfrm>
            <a:off x="2480760" y="0"/>
            <a:ext cx="2493720" cy="68878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1" name="Immagine 92" descr=""/>
          <p:cNvPicPr/>
          <p:nvPr/>
        </p:nvPicPr>
        <p:blipFill>
          <a:blip r:embed="rId3"/>
          <a:stretch/>
        </p:blipFill>
        <p:spPr>
          <a:xfrm>
            <a:off x="2624400" y="1398600"/>
            <a:ext cx="2302920" cy="1789200"/>
          </a:xfrm>
          <a:prstGeom prst="rect">
            <a:avLst/>
          </a:prstGeom>
          <a:ln w="0">
            <a:noFill/>
          </a:ln>
        </p:spPr>
      </p:pic>
      <p:pic>
        <p:nvPicPr>
          <p:cNvPr id="52" name="Immagine 55" descr=""/>
          <p:cNvPicPr/>
          <p:nvPr/>
        </p:nvPicPr>
        <p:blipFill>
          <a:blip r:embed="rId4"/>
          <a:stretch/>
        </p:blipFill>
        <p:spPr>
          <a:xfrm flipH="1">
            <a:off x="-11880" y="466560"/>
            <a:ext cx="2503080" cy="2517480"/>
          </a:xfrm>
          <a:prstGeom prst="rect">
            <a:avLst/>
          </a:prstGeom>
          <a:ln w="0">
            <a:noFill/>
          </a:ln>
        </p:spPr>
      </p:pic>
      <p:pic>
        <p:nvPicPr>
          <p:cNvPr id="53" name="Immagine 80" descr="Immagine che contiene persona&#10;&#10;Descrizione generata automaticamente"/>
          <p:cNvPicPr/>
          <p:nvPr/>
        </p:nvPicPr>
        <p:blipFill>
          <a:blip r:embed="rId5"/>
          <a:srcRect l="0" t="0" r="0" b="23203"/>
          <a:stretch/>
        </p:blipFill>
        <p:spPr>
          <a:xfrm rot="21254400">
            <a:off x="5050800" y="4654800"/>
            <a:ext cx="2349720" cy="1351440"/>
          </a:xfrm>
          <a:prstGeom prst="rect">
            <a:avLst/>
          </a:prstGeom>
          <a:ln w="0">
            <a:noFill/>
          </a:ln>
        </p:spPr>
      </p:pic>
      <p:pic>
        <p:nvPicPr>
          <p:cNvPr id="54" name="Immagine 36" descr=""/>
          <p:cNvPicPr/>
          <p:nvPr/>
        </p:nvPicPr>
        <p:blipFill>
          <a:blip r:embed="rId6"/>
          <a:srcRect l="19240" t="0" r="0" b="16421"/>
          <a:stretch/>
        </p:blipFill>
        <p:spPr>
          <a:xfrm>
            <a:off x="-5760" y="2599920"/>
            <a:ext cx="2565000" cy="3251160"/>
          </a:xfrm>
          <a:prstGeom prst="rect">
            <a:avLst/>
          </a:prstGeom>
          <a:ln w="0">
            <a:noFill/>
          </a:ln>
        </p:spPr>
      </p:pic>
      <p:sp>
        <p:nvSpPr>
          <p:cNvPr id="55" name="Rettangolo 9"/>
          <p:cNvSpPr/>
          <p:nvPr/>
        </p:nvSpPr>
        <p:spPr>
          <a:xfrm>
            <a:off x="2480760" y="0"/>
            <a:ext cx="2471400" cy="1428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it-IT" sz="1100" spc="-1" strike="noStrike" cap="all">
                <a:solidFill>
                  <a:srgbClr val="000000"/>
                </a:solidFill>
                <a:latin typeface="Arial"/>
                <a:ea typeface="DejaVu Sans"/>
              </a:rPr>
              <a:t>Le theme de la justice </a:t>
            </a:r>
            <a:endParaRPr b="0" lang="fr-FR" sz="1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it-IT" sz="1100" spc="-1" strike="noStrike" cap="all">
                <a:solidFill>
                  <a:srgbClr val="000000"/>
                </a:solidFill>
                <a:latin typeface="Arial"/>
                <a:ea typeface="DejaVu Sans"/>
              </a:rPr>
              <a:t>est un sujet brûlant. </a:t>
            </a:r>
            <a:endParaRPr b="0" lang="fr-FR" sz="1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it-IT" sz="1100" spc="-1" strike="noStrike">
                <a:solidFill>
                  <a:srgbClr val="000000"/>
                </a:solidFill>
                <a:latin typeface="Arial"/>
                <a:ea typeface="DejaVu Sans"/>
              </a:rPr>
              <a:t>Les inégalités,</a:t>
            </a:r>
            <a:endParaRPr b="0" lang="fr-FR" sz="1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it-IT" sz="11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it-IT" sz="1100" spc="-1" strike="noStrike">
                <a:solidFill>
                  <a:srgbClr val="000000"/>
                </a:solidFill>
                <a:latin typeface="Arial"/>
                <a:ea typeface="DejaVu Sans"/>
              </a:rPr>
              <a:t>les violences et les préjugés croissent sur le terrain</a:t>
            </a:r>
            <a:endParaRPr b="0" lang="fr-FR" sz="1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it-IT" sz="1100" spc="-1" strike="noStrike">
                <a:solidFill>
                  <a:srgbClr val="000000"/>
                </a:solidFill>
                <a:latin typeface="Arial"/>
                <a:ea typeface="DejaVu Sans"/>
              </a:rPr>
              <a:t>d'une société qui se bat pour témoigner </a:t>
            </a:r>
            <a:r>
              <a:rPr b="1" lang="it-IT" sz="1100" spc="-1" strike="noStrike">
                <a:solidFill>
                  <a:srgbClr val="000000"/>
                </a:solidFill>
                <a:latin typeface="Arial"/>
                <a:ea typeface="DejaVu Sans"/>
              </a:rPr>
              <a:t>d'une culture </a:t>
            </a:r>
            <a:endParaRPr b="0" lang="fr-FR" sz="11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it-IT" sz="1100" spc="-1" strike="noStrike">
                <a:solidFill>
                  <a:srgbClr val="000000"/>
                </a:solidFill>
                <a:latin typeface="Arial"/>
                <a:ea typeface="DejaVu Sans"/>
              </a:rPr>
              <a:t>de paix et d'unité.</a:t>
            </a:r>
            <a:endParaRPr b="0" lang="fr-FR" sz="1100" spc="-1" strike="noStrike">
              <a:latin typeface="Arial"/>
            </a:endParaRPr>
          </a:p>
        </p:txBody>
      </p:sp>
      <p:sp>
        <p:nvSpPr>
          <p:cNvPr id="56" name="CasellaDiTesto 54"/>
          <p:cNvSpPr/>
          <p:nvPr/>
        </p:nvSpPr>
        <p:spPr>
          <a:xfrm>
            <a:off x="-23400" y="86760"/>
            <a:ext cx="253440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919"/>
              </a:lnSpc>
            </a:pPr>
            <a:r>
              <a:rPr b="1" lang="it-IT" sz="1800" spc="-1" strike="noStrike">
                <a:solidFill>
                  <a:srgbClr val="0070c0"/>
                </a:solidFill>
                <a:latin typeface="Arial Narrow"/>
                <a:ea typeface="DejaVu Sans"/>
              </a:rPr>
              <a:t>PAROLE </a:t>
            </a:r>
            <a:r>
              <a:rPr b="1" i="1" lang="it-IT" sz="1800" spc="-1" strike="noStrike">
                <a:solidFill>
                  <a:srgbClr val="0070c0"/>
                </a:solidFill>
                <a:latin typeface="Arial Narrow"/>
                <a:ea typeface="DejaVu Sans"/>
              </a:rPr>
              <a:t>de</a:t>
            </a:r>
            <a:r>
              <a:rPr b="1" lang="it-IT" sz="1800" spc="-1" strike="noStrike">
                <a:solidFill>
                  <a:srgbClr val="0070c0"/>
                </a:solidFill>
                <a:latin typeface="Arial Narrow"/>
                <a:ea typeface="DejaVu Sans"/>
              </a:rPr>
              <a:t> VIE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57" name="Rettangolo con angoli arrotondati sullo stesso lato 86"/>
          <p:cNvSpPr/>
          <p:nvPr/>
        </p:nvSpPr>
        <p:spPr>
          <a:xfrm rot="286200">
            <a:off x="7657920" y="5824440"/>
            <a:ext cx="2215800" cy="118296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8" name="Rettangolo 49"/>
          <p:cNvSpPr/>
          <p:nvPr/>
        </p:nvSpPr>
        <p:spPr>
          <a:xfrm>
            <a:off x="7540920" y="5964840"/>
            <a:ext cx="2435760" cy="272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it-IT" sz="1200" spc="-1" strike="noStrike" u="sng">
                <a:solidFill>
                  <a:srgbClr val="faf7f7"/>
                </a:solidFill>
                <a:uFillTx/>
                <a:latin typeface="Arial Narrow"/>
                <a:ea typeface="DejaVu Sans"/>
                <a:hlinkClick r:id="rId7"/>
              </a:rPr>
              <a:t>centrogen3.rpu@focolare.org</a:t>
            </a:r>
            <a:endParaRPr b="0" lang="fr-FR" sz="1200" spc="-1" strike="noStrike">
              <a:solidFill>
                <a:srgbClr val="faf7f7"/>
              </a:solidFill>
              <a:latin typeface="Arial"/>
            </a:endParaRPr>
          </a:p>
        </p:txBody>
      </p:sp>
      <p:sp>
        <p:nvSpPr>
          <p:cNvPr id="59" name="Rettangolo 50"/>
          <p:cNvSpPr/>
          <p:nvPr/>
        </p:nvSpPr>
        <p:spPr>
          <a:xfrm>
            <a:off x="7424280" y="6237000"/>
            <a:ext cx="2481480" cy="54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it-IT" sz="1000" spc="-1" strike="noStrike">
                <a:solidFill>
                  <a:srgbClr val="ffffff"/>
                </a:solidFill>
                <a:latin typeface="Arial"/>
                <a:ea typeface="DejaVu Sans"/>
              </a:rPr>
              <a:t>Adaptation de la Parole de Vie, réalisation </a:t>
            </a:r>
            <a:endParaRPr b="0" lang="fr-FR" sz="1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it-IT" sz="1000" spc="-1" strike="noStrike">
                <a:solidFill>
                  <a:srgbClr val="ffffff"/>
                </a:solidFill>
                <a:latin typeface="Arial"/>
                <a:ea typeface="DejaVu Sans"/>
              </a:rPr>
              <a:t>Patrizia Mazzola et son équipe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60" name="Rettangolo 95"/>
          <p:cNvSpPr/>
          <p:nvPr/>
        </p:nvSpPr>
        <p:spPr>
          <a:xfrm>
            <a:off x="2489760" y="3577680"/>
            <a:ext cx="2498040" cy="1182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721"/>
              </a:lnSpc>
            </a:pPr>
            <a:r>
              <a:rPr b="1" lang="it-IT" sz="1600" spc="-1" strike="noStrike">
                <a:solidFill>
                  <a:srgbClr val="000000"/>
                </a:solidFill>
                <a:latin typeface="Arial"/>
                <a:ea typeface="DejaVu Sans"/>
              </a:rPr>
              <a:t>Il s’agit de se mettre dans la disposition d’apprendre. </a:t>
            </a:r>
            <a:endParaRPr b="0" lang="fr-FR" sz="1600" spc="-1" strike="noStrike">
              <a:latin typeface="Arial"/>
            </a:endParaRPr>
          </a:p>
          <a:p>
            <a:pPr algn="ctr">
              <a:lnSpc>
                <a:spcPts val="1721"/>
              </a:lnSpc>
            </a:pPr>
            <a:r>
              <a:rPr b="0" lang="it-IT" sz="1600" spc="-1" strike="noStrike">
                <a:solidFill>
                  <a:srgbClr val="000000"/>
                </a:solidFill>
                <a:latin typeface="Arial"/>
                <a:ea typeface="DejaVu Sans"/>
              </a:rPr>
              <a:t>Cela demande un effort de notre part. 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61" name="Rettangolo 106"/>
          <p:cNvSpPr/>
          <p:nvPr/>
        </p:nvSpPr>
        <p:spPr>
          <a:xfrm>
            <a:off x="7534440" y="11520"/>
            <a:ext cx="2346840" cy="191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i="1" lang="it-IT" sz="1200" spc="-1" strike="noStrike">
                <a:solidFill>
                  <a:srgbClr val="000000"/>
                </a:solidFill>
                <a:latin typeface="Arial"/>
                <a:ea typeface="DejaVu Sans"/>
              </a:rPr>
              <a:t>«Sans amour, il n’y aura jamais de vraie justice, de partage de biens entre les riches et les pauvres, d’attention à l’identité personnelle de chaque personne, homme ou femme, et des situations concrètes dans lesquelles ils se trouvent»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62" name="CasellaDiTesto 10"/>
          <p:cNvSpPr/>
          <p:nvPr/>
        </p:nvSpPr>
        <p:spPr>
          <a:xfrm>
            <a:off x="1181880" y="1926360"/>
            <a:ext cx="944280" cy="24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it-IT" sz="1050" spc="-1" strike="noStrike">
                <a:solidFill>
                  <a:srgbClr val="000000"/>
                </a:solidFill>
                <a:latin typeface="Arial"/>
                <a:ea typeface="DejaVu Sans"/>
              </a:rPr>
              <a:t>(E</a:t>
            </a:r>
            <a:r>
              <a:rPr b="1" i="1" lang="it-IT" sz="1050" spc="-1" strike="noStrike">
                <a:solidFill>
                  <a:srgbClr val="000000"/>
                </a:solidFill>
                <a:latin typeface="Arial"/>
                <a:ea typeface="DejaVu Sans"/>
              </a:rPr>
              <a:t>s </a:t>
            </a:r>
            <a:r>
              <a:rPr b="1" lang="it-IT" sz="1050" spc="-1" strike="noStrike">
                <a:solidFill>
                  <a:srgbClr val="000000"/>
                </a:solidFill>
                <a:latin typeface="Arial"/>
                <a:ea typeface="DejaVu Sans"/>
              </a:rPr>
              <a:t>1,17)</a:t>
            </a:r>
            <a:endParaRPr b="0" lang="fr-FR" sz="1050" spc="-1" strike="noStrike">
              <a:latin typeface="Arial"/>
            </a:endParaRPr>
          </a:p>
        </p:txBody>
      </p:sp>
      <p:sp>
        <p:nvSpPr>
          <p:cNvPr id="63" name="Rettangolo 14"/>
          <p:cNvSpPr/>
          <p:nvPr/>
        </p:nvSpPr>
        <p:spPr>
          <a:xfrm>
            <a:off x="7468560" y="2013840"/>
            <a:ext cx="2504520" cy="1171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420"/>
              </a:lnSpc>
            </a:pPr>
            <a:r>
              <a:rPr b="1" lang="it-IT" sz="1100" spc="-1" strike="noStrike" cap="all">
                <a:solidFill>
                  <a:srgbClr val="0070c0"/>
                </a:solidFill>
                <a:latin typeface="Arial"/>
                <a:ea typeface="DejaVu Sans"/>
              </a:rPr>
              <a:t>Vivre pour un monde uni c’est se charger des blessures de l’humanité, grace aux petits gestes qui aident à construire la famille humaine. </a:t>
            </a:r>
            <a:endParaRPr b="0" lang="fr-FR" sz="1100" spc="-1" strike="noStrike">
              <a:latin typeface="Arial"/>
            </a:endParaRPr>
          </a:p>
        </p:txBody>
      </p:sp>
      <p:sp>
        <p:nvSpPr>
          <p:cNvPr id="64" name="CasellaDiTesto 11"/>
          <p:cNvSpPr/>
          <p:nvPr/>
        </p:nvSpPr>
        <p:spPr>
          <a:xfrm>
            <a:off x="2571840" y="1760400"/>
            <a:ext cx="2273400" cy="73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701"/>
              </a:lnSpc>
            </a:pPr>
            <a:r>
              <a:rPr b="1" i="1" lang="it-IT" sz="1600" spc="-1" strike="noStrike">
                <a:solidFill>
                  <a:srgbClr val="000000"/>
                </a:solidFill>
                <a:latin typeface="Arial"/>
                <a:ea typeface="DejaVu Sans"/>
              </a:rPr>
              <a:t>Que signifie Apprendre à faire le bien ? 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65" name="CasellaDiTesto 33"/>
          <p:cNvSpPr/>
          <p:nvPr/>
        </p:nvSpPr>
        <p:spPr>
          <a:xfrm>
            <a:off x="4990320" y="2817000"/>
            <a:ext cx="247824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it-IT" sz="1200" spc="-1" strike="noStrike">
                <a:solidFill>
                  <a:srgbClr val="000000"/>
                </a:solidFill>
                <a:latin typeface="Arial"/>
                <a:ea typeface="DejaVu Sans"/>
              </a:rPr>
              <a:t>Elle est comme un trésor que l’on va découvrir et désirer</a:t>
            </a:r>
            <a:endParaRPr b="0" lang="fr-FR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it-IT" sz="1200" spc="-1" strike="noStrike">
                <a:solidFill>
                  <a:srgbClr val="000000"/>
                </a:solidFill>
                <a:latin typeface="Arial"/>
                <a:ea typeface="DejaVu Sans"/>
              </a:rPr>
              <a:t>et il est l’objectif que l’on veut atteindre. 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66" name="CasellaDiTesto 37"/>
          <p:cNvSpPr/>
          <p:nvPr/>
        </p:nvSpPr>
        <p:spPr>
          <a:xfrm>
            <a:off x="7673760" y="5441760"/>
            <a:ext cx="21934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i="1" lang="it-IT" sz="900" spc="-1" strike="noStrike">
                <a:solidFill>
                  <a:srgbClr val="000000"/>
                </a:solidFill>
                <a:latin typeface="Arial Narrow"/>
                <a:ea typeface="DejaVu Sans"/>
              </a:rPr>
              <a:t>Le Pape François aux jeunes pour les JMJ  de Lisbonne 2023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67" name="CasellaDiTesto 39"/>
          <p:cNvSpPr/>
          <p:nvPr/>
        </p:nvSpPr>
        <p:spPr>
          <a:xfrm>
            <a:off x="4974480" y="3577680"/>
            <a:ext cx="2489040" cy="888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it-IT" sz="1050" spc="-1" strike="noStrike" cap="all">
                <a:solidFill>
                  <a:srgbClr val="0070c0"/>
                </a:solidFill>
                <a:latin typeface="Arial"/>
                <a:ea typeface="DejaVu Sans"/>
              </a:rPr>
              <a:t>Cette </a:t>
            </a:r>
            <a:r>
              <a:rPr b="1" lang="it-IT" sz="1050" spc="-1" strike="noStrike" cap="all">
                <a:solidFill>
                  <a:srgbClr val="0070c0"/>
                </a:solidFill>
                <a:latin typeface="Arial Black"/>
                <a:ea typeface="DejaVu Sans"/>
              </a:rPr>
              <a:t>parole de vie</a:t>
            </a:r>
            <a:r>
              <a:rPr b="0" lang="it-IT" sz="1050" spc="-1" strike="noStrike" cap="all">
                <a:solidFill>
                  <a:srgbClr val="0070c0"/>
                </a:solidFill>
                <a:latin typeface="Arial"/>
                <a:ea typeface="DejaVu Sans"/>
              </a:rPr>
              <a:t> nous pousse à aider les autres, à avoir un regard attentif pour aider concretement celui qui est dans le besoin </a:t>
            </a:r>
            <a:endParaRPr b="0" lang="fr-FR" sz="1050" spc="-1" strike="noStrike">
              <a:latin typeface="Arial"/>
            </a:endParaRPr>
          </a:p>
        </p:txBody>
      </p:sp>
      <p:sp>
        <p:nvSpPr>
          <p:cNvPr id="68" name="CasellaDiTesto 46"/>
          <p:cNvSpPr/>
          <p:nvPr/>
        </p:nvSpPr>
        <p:spPr>
          <a:xfrm>
            <a:off x="4977360" y="6145560"/>
            <a:ext cx="2504520" cy="637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it-IT" sz="1200" spc="-1" strike="noStrike">
                <a:solidFill>
                  <a:srgbClr val="000000"/>
                </a:solidFill>
                <a:latin typeface="Arial"/>
                <a:ea typeface="DejaVu Sans"/>
              </a:rPr>
              <a:t>Cela demande d’ouvrir son coeur, son esprit, ses bras, en priorité vers ceux qui souffrent.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69" name="Rettangolo 5"/>
          <p:cNvSpPr/>
          <p:nvPr/>
        </p:nvSpPr>
        <p:spPr>
          <a:xfrm>
            <a:off x="2500560" y="4852080"/>
            <a:ext cx="2499480" cy="148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it-IT" sz="1200" spc="-1" strike="noStrike" cap="all">
                <a:solidFill>
                  <a:srgbClr val="000000"/>
                </a:solidFill>
                <a:latin typeface="Arial"/>
                <a:ea typeface="DejaVu Sans"/>
              </a:rPr>
              <a:t>Nous trouvant chaque jour en chemin, nous avons toujours quelque chose à améliorer, </a:t>
            </a:r>
            <a:endParaRPr b="0" lang="fr-FR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it-IT" sz="1200" spc="-1" strike="noStrike" cap="all">
                <a:solidFill>
                  <a:srgbClr val="000000"/>
                </a:solidFill>
                <a:latin typeface="Arial"/>
                <a:ea typeface="DejaVu Sans"/>
              </a:rPr>
              <a:t>Et nous pouvons </a:t>
            </a:r>
            <a:endParaRPr b="0" lang="fr-FR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it-IT" sz="2000" spc="-1" strike="noStrike" cap="all">
                <a:solidFill>
                  <a:srgbClr val="000000"/>
                </a:solidFill>
                <a:latin typeface="Arial"/>
                <a:ea typeface="DejaVu Sans"/>
              </a:rPr>
              <a:t>rECOMMENCER</a:t>
            </a:r>
            <a:r>
              <a:rPr b="0" lang="it-IT" sz="2000" spc="-1" strike="noStrike" cap="all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fr-FR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it-IT" sz="1200" spc="-1" strike="noStrike" cap="all">
                <a:solidFill>
                  <a:srgbClr val="000000"/>
                </a:solidFill>
                <a:latin typeface="Arial"/>
                <a:ea typeface="DejaVu Sans"/>
              </a:rPr>
              <a:t>Si nous nous trompons.. 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70" name="CasellaDiTesto 20"/>
          <p:cNvSpPr/>
          <p:nvPr/>
        </p:nvSpPr>
        <p:spPr>
          <a:xfrm>
            <a:off x="7632000" y="3600000"/>
            <a:ext cx="2215800" cy="1917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it-IT" sz="1000" spc="-1" strike="noStrike">
                <a:solidFill>
                  <a:srgbClr val="000000"/>
                </a:solidFill>
                <a:latin typeface="CordiaNew"/>
                <a:ea typeface="DejaVu Sans"/>
              </a:rPr>
              <a:t>«Devant un besoin concret et urgent, il s’agit d’agir rapidement. </a:t>
            </a:r>
            <a:r>
              <a:rPr b="1" lang="it-IT" sz="1000" spc="-1" strike="noStrike">
                <a:solidFill>
                  <a:srgbClr val="000000"/>
                </a:solidFill>
                <a:latin typeface="CordiaNew"/>
                <a:ea typeface="DejaVu Sans"/>
              </a:rPr>
              <a:t>Tant de personnes dans le monde attendent la visite de quelqu’un qui  puisse prendre soin d’elles ! </a:t>
            </a:r>
            <a:r>
              <a:rPr b="0" lang="it-IT" sz="1000" spc="-1" strike="noStrike">
                <a:solidFill>
                  <a:srgbClr val="000000"/>
                </a:solidFill>
                <a:latin typeface="CordiaNew"/>
                <a:ea typeface="DejaVu Sans"/>
              </a:rPr>
              <a:t>Combien de personnes agées, de malades, de prisonniers, de réfugiés ont besoin de notre regard de compassion, de notre visite de frère ou de soeur, et qui va au-dela la barrière de l’indifférence!» </a:t>
            </a:r>
            <a:endParaRPr b="0" lang="fr-FR" sz="1000" spc="-1" strike="noStrike">
              <a:latin typeface="Arial"/>
            </a:endParaRPr>
          </a:p>
        </p:txBody>
      </p:sp>
      <p:sp>
        <p:nvSpPr>
          <p:cNvPr id="71" name="Rettangolo 40"/>
          <p:cNvSpPr/>
          <p:nvPr/>
        </p:nvSpPr>
        <p:spPr>
          <a:xfrm flipV="1" rot="10800000">
            <a:off x="540360" y="1141560"/>
            <a:ext cx="1940400" cy="942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1" lang="it-IT" sz="1400" spc="-1" strike="noStrike" cap="all">
                <a:solidFill>
                  <a:srgbClr val="000000"/>
                </a:solidFill>
                <a:latin typeface="Arial"/>
                <a:ea typeface="DejaVu Sans"/>
              </a:rPr>
              <a:t>«Apprenez à faire le bien : recherchez le droit ».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72" name="CasellaDiTesto 72"/>
          <p:cNvSpPr/>
          <p:nvPr/>
        </p:nvSpPr>
        <p:spPr>
          <a:xfrm>
            <a:off x="5126760" y="316440"/>
            <a:ext cx="2273400" cy="72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661"/>
              </a:lnSpc>
            </a:pPr>
            <a:r>
              <a:rPr b="1" i="1" lang="it-IT" sz="1600" spc="-1" strike="noStrike">
                <a:solidFill>
                  <a:srgbClr val="000000"/>
                </a:solidFill>
                <a:latin typeface="Arial"/>
                <a:ea typeface="DejaVu Sans"/>
              </a:rPr>
              <a:t>Que signifie rechercher la Justice? 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73" name="Immagine 75" descr=""/>
          <p:cNvPicPr/>
          <p:nvPr/>
        </p:nvPicPr>
        <p:blipFill>
          <a:blip r:embed="rId8"/>
          <a:stretch/>
        </p:blipFill>
        <p:spPr>
          <a:xfrm flipH="1">
            <a:off x="2790720" y="2539440"/>
            <a:ext cx="847080" cy="847080"/>
          </a:xfrm>
          <a:prstGeom prst="rect">
            <a:avLst/>
          </a:prstGeom>
          <a:ln w="0">
            <a:noFill/>
          </a:ln>
        </p:spPr>
      </p:pic>
      <p:pic>
        <p:nvPicPr>
          <p:cNvPr id="74" name="Immagine 69" descr=""/>
          <p:cNvPicPr/>
          <p:nvPr/>
        </p:nvPicPr>
        <p:blipFill>
          <a:blip r:embed="rId9"/>
          <a:stretch/>
        </p:blipFill>
        <p:spPr>
          <a:xfrm>
            <a:off x="6098040" y="1115280"/>
            <a:ext cx="1136520" cy="1136520"/>
          </a:xfrm>
          <a:prstGeom prst="rect">
            <a:avLst/>
          </a:prstGeom>
          <a:ln w="0">
            <a:noFill/>
          </a:ln>
        </p:spPr>
      </p:pic>
      <p:sp>
        <p:nvSpPr>
          <p:cNvPr id="75" name="Ovale 84"/>
          <p:cNvSpPr/>
          <p:nvPr/>
        </p:nvSpPr>
        <p:spPr>
          <a:xfrm>
            <a:off x="1448640" y="531000"/>
            <a:ext cx="518040" cy="5180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6" name="CasellaDiTesto 85"/>
          <p:cNvSpPr/>
          <p:nvPr/>
        </p:nvSpPr>
        <p:spPr>
          <a:xfrm>
            <a:off x="1495800" y="655920"/>
            <a:ext cx="40032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ts val="1919"/>
              </a:lnSpc>
            </a:pPr>
            <a:r>
              <a:rPr b="1" lang="it-IT" sz="2400" spc="-1" strike="noStrike">
                <a:solidFill>
                  <a:srgbClr val="ffffff"/>
                </a:solidFill>
                <a:latin typeface="Arial Narrow"/>
                <a:ea typeface="DejaVu Sans"/>
              </a:rPr>
              <a:t>1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77" name="Rettangolo con angoli arrotondati sullo stesso lato 89"/>
          <p:cNvSpPr/>
          <p:nvPr/>
        </p:nvSpPr>
        <p:spPr>
          <a:xfrm rot="364200">
            <a:off x="-109080" y="5567760"/>
            <a:ext cx="2724840" cy="1399680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CasellaDiTesto 78"/>
          <p:cNvSpPr/>
          <p:nvPr/>
        </p:nvSpPr>
        <p:spPr>
          <a:xfrm>
            <a:off x="0" y="5616000"/>
            <a:ext cx="2481120" cy="1002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1" lang="it-IT" sz="1200" spc="-1" strike="noStrike">
                <a:solidFill>
                  <a:srgbClr val="ffffff"/>
                </a:solidFill>
                <a:latin typeface="Arial"/>
                <a:ea typeface="DejaVu Sans"/>
              </a:rPr>
              <a:t>PRATIQUER </a:t>
            </a:r>
            <a:r>
              <a:rPr b="1" lang="it-IT" sz="1200" spc="-1" strike="noStrike" cap="all">
                <a:solidFill>
                  <a:srgbClr val="ffffff"/>
                </a:solidFill>
                <a:latin typeface="Arial"/>
                <a:ea typeface="DejaVu Sans"/>
              </a:rPr>
              <a:t>la JUSTICE </a:t>
            </a:r>
            <a:br>
              <a:rPr sz="1200"/>
            </a:br>
            <a:r>
              <a:rPr b="1" lang="it-IT" sz="1200" spc="-1" strike="noStrike" cap="all">
                <a:solidFill>
                  <a:srgbClr val="ffffff"/>
                </a:solidFill>
                <a:latin typeface="Arial"/>
                <a:ea typeface="DejaVu Sans"/>
              </a:rPr>
              <a:t>AIDE a APPRENDRE </a:t>
            </a:r>
            <a:endParaRPr b="0" lang="fr-FR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it-IT" sz="1200" spc="-1" strike="noStrike" cap="all">
                <a:solidFill>
                  <a:srgbClr val="ffffff"/>
                </a:solidFill>
                <a:latin typeface="Arial"/>
                <a:ea typeface="DejaVu Sans"/>
              </a:rPr>
              <a:t>A FAIRE LE BIEN.</a:t>
            </a:r>
            <a:r>
              <a:rPr b="0" lang="it-IT" sz="12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b="0" lang="fr-FR" sz="1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it-IT" sz="1200" spc="-1" strike="noStrike">
                <a:solidFill>
                  <a:srgbClr val="ffffff"/>
                </a:solidFill>
                <a:latin typeface="Arial"/>
                <a:ea typeface="DejaVu Sans"/>
              </a:rPr>
              <a:t>Et savoir cueillir la volonté de Dieu, qui est notre bien. </a:t>
            </a:r>
            <a:endParaRPr b="0" lang="fr-FR" sz="1200" spc="-1" strike="noStrike">
              <a:latin typeface="Arial"/>
            </a:endParaRPr>
          </a:p>
        </p:txBody>
      </p:sp>
      <p:sp>
        <p:nvSpPr>
          <p:cNvPr id="79" name="CasellaDiTesto 98"/>
          <p:cNvSpPr/>
          <p:nvPr/>
        </p:nvSpPr>
        <p:spPr>
          <a:xfrm>
            <a:off x="7920000" y="1807560"/>
            <a:ext cx="2042640" cy="22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it-IT" sz="900" spc="-1" strike="noStrike">
                <a:solidFill>
                  <a:srgbClr val="000000"/>
                </a:solidFill>
                <a:latin typeface="Arial"/>
                <a:ea typeface="DejaVu Sans"/>
              </a:rPr>
              <a:t>C. Lubich, Parole de Vie (11/2006)  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80" name="Ovale 102"/>
          <p:cNvSpPr/>
          <p:nvPr/>
        </p:nvSpPr>
        <p:spPr>
          <a:xfrm>
            <a:off x="9326160" y="3231720"/>
            <a:ext cx="521640" cy="521640"/>
          </a:xfrm>
          <a:prstGeom prst="ellipse">
            <a:avLst/>
          </a:prstGeom>
          <a:solidFill>
            <a:srgbClr val="008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1" name="Immagine 103" descr=""/>
          <p:cNvPicPr/>
          <p:nvPr/>
        </p:nvPicPr>
        <p:blipFill>
          <a:blip r:embed="rId10"/>
          <a:stretch/>
        </p:blipFill>
        <p:spPr>
          <a:xfrm>
            <a:off x="9306720" y="3225960"/>
            <a:ext cx="511920" cy="511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1407</TotalTime>
  <Application>LibreOffice/7.4.1.2$Windows_X86_64 LibreOffice_project/3c58a8f3a960df8bc8fd77b461821e42c061c5f0</Application>
  <AppVersion>15.0000</AppVersion>
  <Words>366</Words>
  <Paragraphs>40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2022-04-22T17:03:31Z</dcterms:created>
  <dc:creator>ago spolti</dc:creator>
  <dc:description/>
  <dc:language>fr-FR</dc:language>
  <cp:lastModifiedBy/>
  <dcterms:modified xsi:type="dcterms:W3CDTF">2022-12-24T00:20:39Z</dcterms:modified>
  <cp:revision>66</cp:revision>
  <dc:subject/>
  <dc:title>Presentazione standard di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A4 (21x29,7 cm)</vt:lpwstr>
  </property>
  <property fmtid="{D5CDD505-2E9C-101B-9397-08002B2CF9AE}" pid="4" name="Slides">
    <vt:i4>1</vt:i4>
  </property>
</Properties>
</file>