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60"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357B"/>
    <a:srgbClr val="EB5455"/>
    <a:srgbClr val="FA653E"/>
    <a:srgbClr val="EE7D31"/>
    <a:srgbClr val="0087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BF3641-1F5C-46FB-B4C2-9A3B71D77A52}" v="2" dt="2023-02-24T15:37:40.0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89"/>
    <p:restoredTop sz="95890"/>
  </p:normalViewPr>
  <p:slideViewPr>
    <p:cSldViewPr snapToGrid="0" snapToObjects="1" showGuides="1">
      <p:cViewPr varScale="1">
        <p:scale>
          <a:sx n="92" d="100"/>
          <a:sy n="92" d="100"/>
        </p:scale>
        <p:origin x="110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Paula Panzarini" userId="669e7281-ac13-49d6-8206-f159b0820f80" providerId="ADAL" clId="{A4BF3641-1F5C-46FB-B4C2-9A3B71D77A52}"/>
    <pc:docChg chg="modSld">
      <pc:chgData name="Ana Paula Panzarini" userId="669e7281-ac13-49d6-8206-f159b0820f80" providerId="ADAL" clId="{A4BF3641-1F5C-46FB-B4C2-9A3B71D77A52}" dt="2023-02-24T15:37:51.626" v="3" actId="20577"/>
      <pc:docMkLst>
        <pc:docMk/>
      </pc:docMkLst>
      <pc:sldChg chg="modSp mod">
        <pc:chgData name="Ana Paula Panzarini" userId="669e7281-ac13-49d6-8206-f159b0820f80" providerId="ADAL" clId="{A4BF3641-1F5C-46FB-B4C2-9A3B71D77A52}" dt="2023-02-24T15:37:51.626" v="3" actId="20577"/>
        <pc:sldMkLst>
          <pc:docMk/>
          <pc:sldMk cId="2870371413" sldId="260"/>
        </pc:sldMkLst>
        <pc:spChg chg="mod">
          <ac:chgData name="Ana Paula Panzarini" userId="669e7281-ac13-49d6-8206-f159b0820f80" providerId="ADAL" clId="{A4BF3641-1F5C-46FB-B4C2-9A3B71D77A52}" dt="2023-02-24T15:37:51.626" v="3" actId="20577"/>
          <ac:spMkLst>
            <pc:docMk/>
            <pc:sldMk cId="2870371413" sldId="260"/>
            <ac:spMk id="41" creationId="{B9A4FA4E-5219-07E6-5B0D-3E250396FC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13/03/2023</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116581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13/03/2023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13/03/2023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13/03/2023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13/03/2023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13/03/2023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13/03/2023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13/03/2023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13/03/2023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13/03/2023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13/03/2023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13/03/2023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13/03/2023</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8.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hyperlink" Target="mailto:centrogen3.rpu@focolare.org"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xmlns="" id="{5D004E2D-B84F-29E6-8419-3CE24CA3A0B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12290"/>
          <a:stretch/>
        </p:blipFill>
        <p:spPr>
          <a:xfrm flipH="1">
            <a:off x="-22654" y="0"/>
            <a:ext cx="2582022" cy="5638697"/>
          </a:xfrm>
          <a:prstGeom prst="rect">
            <a:avLst/>
          </a:prstGeom>
        </p:spPr>
      </p:pic>
      <p:sp>
        <p:nvSpPr>
          <p:cNvPr id="84" name="Rettangolo 83">
            <a:extLst>
              <a:ext uri="{FF2B5EF4-FFF2-40B4-BE49-F238E27FC236}">
                <a16:creationId xmlns:a16="http://schemas.microsoft.com/office/drawing/2014/main" xmlns="" id="{2B1B8747-6098-B188-14C4-B9798A0A5329}"/>
              </a:ext>
            </a:extLst>
          </p:cNvPr>
          <p:cNvSpPr/>
          <p:nvPr/>
        </p:nvSpPr>
        <p:spPr>
          <a:xfrm>
            <a:off x="7478366" y="0"/>
            <a:ext cx="2494288" cy="68885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2" name="Rettangolo 81">
            <a:extLst>
              <a:ext uri="{FF2B5EF4-FFF2-40B4-BE49-F238E27FC236}">
                <a16:creationId xmlns:a16="http://schemas.microsoft.com/office/drawing/2014/main" xmlns="" id="{C11C2159-0281-18B1-C843-52747866EB0C}"/>
              </a:ext>
            </a:extLst>
          </p:cNvPr>
          <p:cNvSpPr/>
          <p:nvPr/>
        </p:nvSpPr>
        <p:spPr>
          <a:xfrm>
            <a:off x="2490048" y="0"/>
            <a:ext cx="2494288" cy="686525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5" name="CasellaDiTesto 54">
            <a:extLst>
              <a:ext uri="{FF2B5EF4-FFF2-40B4-BE49-F238E27FC236}">
                <a16:creationId xmlns:a16="http://schemas.microsoft.com/office/drawing/2014/main" xmlns="" id="{A8023564-3514-6E49-A589-E60A4A526B1E}"/>
              </a:ext>
            </a:extLst>
          </p:cNvPr>
          <p:cNvSpPr txBox="1"/>
          <p:nvPr/>
        </p:nvSpPr>
        <p:spPr>
          <a:xfrm rot="390688">
            <a:off x="220496" y="5184464"/>
            <a:ext cx="2535118" cy="335989"/>
          </a:xfrm>
          <a:prstGeom prst="rect">
            <a:avLst/>
          </a:prstGeom>
          <a:noFill/>
        </p:spPr>
        <p:txBody>
          <a:bodyPr wrap="square" rtlCol="0">
            <a:spAutoFit/>
          </a:bodyPr>
          <a:lstStyle/>
          <a:p>
            <a:pPr algn="ctr">
              <a:lnSpc>
                <a:spcPts val="1920"/>
              </a:lnSpc>
            </a:pPr>
            <a:r>
              <a:rPr lang="it-IT" b="1" dirty="0" smtClean="0">
                <a:solidFill>
                  <a:srgbClr val="BD1A2C"/>
                </a:solidFill>
                <a:latin typeface="Arial Narrow" panose="020B0604020202020204" pitchFamily="34" charset="0"/>
                <a:cs typeface="Arial Narrow" panose="020B0604020202020204" pitchFamily="34" charset="0"/>
              </a:rPr>
              <a:t>WORD of LIFE</a:t>
            </a:r>
            <a:endParaRPr lang="it-IT" b="1" dirty="0">
              <a:solidFill>
                <a:srgbClr val="BD1A2C"/>
              </a:solidFill>
              <a:latin typeface="Arial Narrow" panose="020B0604020202020204" pitchFamily="34" charset="0"/>
              <a:cs typeface="Arial Narrow" panose="020B0604020202020204" pitchFamily="34" charset="0"/>
            </a:endParaRPr>
          </a:p>
        </p:txBody>
      </p:sp>
      <p:sp>
        <p:nvSpPr>
          <p:cNvPr id="87" name="Rettangolo con angoli arrotondati sullo stesso lato 86">
            <a:extLst>
              <a:ext uri="{FF2B5EF4-FFF2-40B4-BE49-F238E27FC236}">
                <a16:creationId xmlns:a16="http://schemas.microsoft.com/office/drawing/2014/main" xmlns="" id="{E15CEC66-48EC-FF9C-2986-71D66EE79D4A}"/>
              </a:ext>
            </a:extLst>
          </p:cNvPr>
          <p:cNvSpPr/>
          <p:nvPr/>
        </p:nvSpPr>
        <p:spPr>
          <a:xfrm rot="286331">
            <a:off x="7639002" y="5930919"/>
            <a:ext cx="2216440" cy="1183832"/>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xmlns="" id="{E1FD2B9C-B333-834F-9AC0-077A6223A3DD}"/>
              </a:ext>
            </a:extLst>
          </p:cNvPr>
          <p:cNvSpPr/>
          <p:nvPr/>
        </p:nvSpPr>
        <p:spPr>
          <a:xfrm>
            <a:off x="7476704" y="6153612"/>
            <a:ext cx="2436328" cy="276999"/>
          </a:xfrm>
          <a:prstGeom prst="rect">
            <a:avLst/>
          </a:prstGeom>
        </p:spPr>
        <p:txBody>
          <a:bodyPr wrap="square">
            <a:spAutoFit/>
          </a:bodyPr>
          <a:lstStyle/>
          <a:p>
            <a:pPr algn="ctr"/>
            <a:r>
              <a:rPr lang="it-IT" sz="1200" b="1" dirty="0">
                <a:solidFill>
                  <a:schemeClr val="bg1"/>
                </a:solidFill>
                <a:latin typeface="Arial Narrow" panose="020B0604020202020204" pitchFamily="34" charset="0"/>
                <a:cs typeface="Arial Narrow" panose="020B0604020202020204" pitchFamily="34" charset="0"/>
                <a:hlinkClick r:id="rId4">
                  <a:extLst>
                    <a:ext uri="{A12FA001-AC4F-418D-AE19-62706E023703}">
                      <ahyp:hlinkClr xmlns:ahyp="http://schemas.microsoft.com/office/drawing/2018/hyperlinkcolor" xmlns="" val="tx"/>
                    </a:ext>
                  </a:extLst>
                </a:hlinkClick>
              </a:rPr>
              <a:t>centrogen3.rpu@focolare.org</a:t>
            </a:r>
            <a:endParaRPr lang="it-IT" sz="1200" b="1" dirty="0">
              <a:solidFill>
                <a:schemeClr val="bg1"/>
              </a:solidFill>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xmlns="" id="{2A80B8F1-A53D-674E-A3D3-99746C50DE66}"/>
              </a:ext>
            </a:extLst>
          </p:cNvPr>
          <p:cNvSpPr/>
          <p:nvPr/>
        </p:nvSpPr>
        <p:spPr>
          <a:xfrm>
            <a:off x="7484394" y="6174736"/>
            <a:ext cx="2482231" cy="553998"/>
          </a:xfrm>
          <a:prstGeom prst="rect">
            <a:avLst/>
          </a:prstGeom>
        </p:spPr>
        <p:txBody>
          <a:bodyPr wrap="square">
            <a:spAutoFit/>
          </a:bodyPr>
          <a:lstStyle/>
          <a:p>
            <a:pPr algn="ctr"/>
            <a:r>
              <a:rPr lang="it-IT" sz="1000" dirty="0">
                <a:solidFill>
                  <a:schemeClr val="bg1"/>
                </a:solidFill>
                <a:latin typeface="Arial" panose="020B0604020202020204" pitchFamily="34" charset="0"/>
                <a:cs typeface="Arial" panose="020B0604020202020204" pitchFamily="34" charset="0"/>
              </a:rPr>
              <a:t>Adapted byTeens4Unity from the </a:t>
            </a:r>
          </a:p>
          <a:p>
            <a:pPr algn="ctr"/>
            <a:r>
              <a:rPr lang="it-IT" sz="1000" dirty="0">
                <a:solidFill>
                  <a:schemeClr val="bg1"/>
                </a:solidFill>
                <a:latin typeface="Arial" panose="020B0604020202020204" pitchFamily="34" charset="0"/>
                <a:cs typeface="Arial" panose="020B0604020202020204" pitchFamily="34" charset="0"/>
              </a:rPr>
              <a:t>Word of Life written by </a:t>
            </a:r>
          </a:p>
          <a:p>
            <a:pPr algn="ctr"/>
            <a:r>
              <a:rPr lang="it-IT" sz="1000" dirty="0">
                <a:solidFill>
                  <a:schemeClr val="bg1"/>
                </a:solidFill>
                <a:latin typeface="Arial" panose="020B0604020202020204" pitchFamily="34" charset="0"/>
              </a:rPr>
              <a:t>Patrizia Mazzola and her team</a:t>
            </a:r>
            <a:endParaRPr lang="it-IT" sz="1000" dirty="0">
              <a:solidFill>
                <a:schemeClr val="bg1"/>
              </a:solidFill>
              <a:latin typeface="Arial" panose="020B0604020202020204" pitchFamily="34" charset="0"/>
              <a:cs typeface="Arial" panose="020B0604020202020204" pitchFamily="34" charset="0"/>
            </a:endParaRPr>
          </a:p>
        </p:txBody>
      </p:sp>
      <p:sp>
        <p:nvSpPr>
          <p:cNvPr id="47" name="CasellaDiTesto 46">
            <a:extLst>
              <a:ext uri="{FF2B5EF4-FFF2-40B4-BE49-F238E27FC236}">
                <a16:creationId xmlns:a16="http://schemas.microsoft.com/office/drawing/2014/main" xmlns="" id="{1E9F25E5-0C1A-8A73-E4B3-660DDF09500A}"/>
              </a:ext>
            </a:extLst>
          </p:cNvPr>
          <p:cNvSpPr txBox="1"/>
          <p:nvPr/>
        </p:nvSpPr>
        <p:spPr>
          <a:xfrm>
            <a:off x="5126816" y="4445343"/>
            <a:ext cx="2239861" cy="2492990"/>
          </a:xfrm>
          <a:prstGeom prst="rect">
            <a:avLst/>
          </a:prstGeom>
          <a:noFill/>
        </p:spPr>
        <p:txBody>
          <a:bodyPr wrap="square">
            <a:spAutoFit/>
          </a:bodyPr>
          <a:lstStyle/>
          <a:p>
            <a:r>
              <a:rPr lang="it-IT" sz="1200" b="1" cap="all" dirty="0" smtClean="0">
                <a:solidFill>
                  <a:srgbClr val="0070C0"/>
                </a:solidFill>
                <a:latin typeface="Arial" panose="020B0604020202020204" pitchFamily="34" charset="0"/>
              </a:rPr>
              <a:t>The words of the gospel offer us many good values, and we should put them into practice.</a:t>
            </a:r>
            <a:r>
              <a:rPr lang="it-IT" sz="1200" cap="all" dirty="0">
                <a:solidFill>
                  <a:srgbClr val="0070C0"/>
                </a:solidFill>
                <a:effectLst/>
                <a:latin typeface="Arial" panose="020B0604020202020204" pitchFamily="34" charset="0"/>
              </a:rPr>
              <a:t/>
            </a:r>
            <a:br>
              <a:rPr lang="it-IT" sz="1200" cap="all" dirty="0">
                <a:solidFill>
                  <a:srgbClr val="0070C0"/>
                </a:solidFill>
                <a:effectLst/>
                <a:latin typeface="Arial" panose="020B0604020202020204" pitchFamily="34" charset="0"/>
              </a:rPr>
            </a:br>
            <a:endParaRPr lang="it-IT" sz="1200" cap="all" dirty="0">
              <a:solidFill>
                <a:srgbClr val="0070C0"/>
              </a:solidFill>
              <a:effectLst/>
              <a:latin typeface="Arial" panose="020B0604020202020204" pitchFamily="34" charset="0"/>
            </a:endParaRPr>
          </a:p>
          <a:p>
            <a:r>
              <a:rPr lang="it-IT" sz="1200" dirty="0" smtClean="0">
                <a:latin typeface="Arial" panose="020B0604020202020204" pitchFamily="34" charset="0"/>
              </a:rPr>
              <a:t>By living them, we can fulfill ourselves as people who are truly </a:t>
            </a:r>
            <a:r>
              <a:rPr lang="it-IT" sz="1200" b="1" dirty="0" smtClean="0">
                <a:latin typeface="Arial" panose="020B0604020202020204" pitchFamily="34" charset="0"/>
              </a:rPr>
              <a:t>risen with Jesus. </a:t>
            </a:r>
            <a:r>
              <a:rPr lang="it-IT" sz="1200" dirty="0" smtClean="0">
                <a:latin typeface="Arial" panose="020B0604020202020204" pitchFamily="34" charset="0"/>
              </a:rPr>
              <a:t>We will realize that we have never been happier than</a:t>
            </a:r>
            <a:r>
              <a:rPr lang="it-IT" sz="1200" b="1" dirty="0" smtClean="0">
                <a:latin typeface="Arial" panose="020B0604020202020204" pitchFamily="34" charset="0"/>
              </a:rPr>
              <a:t> </a:t>
            </a:r>
            <a:r>
              <a:rPr lang="it-IT" sz="1200" dirty="0" smtClean="0">
                <a:latin typeface="Arial" panose="020B0604020202020204" pitchFamily="34" charset="0"/>
              </a:rPr>
              <a:t>when we live like this. </a:t>
            </a:r>
            <a:endParaRPr lang="it-IT" sz="1200" dirty="0">
              <a:effectLst/>
              <a:latin typeface="Arial" panose="020B0604020202020204" pitchFamily="34" charset="0"/>
            </a:endParaRPr>
          </a:p>
          <a:p>
            <a:endParaRPr lang="it-IT" sz="1200" dirty="0">
              <a:effectLst/>
              <a:latin typeface="Arial" panose="020B0604020202020204" pitchFamily="34" charset="0"/>
            </a:endParaRPr>
          </a:p>
        </p:txBody>
      </p:sp>
      <p:sp>
        <p:nvSpPr>
          <p:cNvPr id="41" name="Rettangolo 40">
            <a:extLst>
              <a:ext uri="{FF2B5EF4-FFF2-40B4-BE49-F238E27FC236}">
                <a16:creationId xmlns:a16="http://schemas.microsoft.com/office/drawing/2014/main" xmlns="" id="{B9A4FA4E-5219-07E6-5B0D-3E250396FCBE}"/>
              </a:ext>
            </a:extLst>
          </p:cNvPr>
          <p:cNvSpPr/>
          <p:nvPr/>
        </p:nvSpPr>
        <p:spPr>
          <a:xfrm rot="10800000" flipV="1">
            <a:off x="988240" y="3583216"/>
            <a:ext cx="1372588" cy="1631216"/>
          </a:xfrm>
          <a:prstGeom prst="rect">
            <a:avLst/>
          </a:prstGeom>
        </p:spPr>
        <p:txBody>
          <a:bodyPr wrap="square">
            <a:spAutoFit/>
          </a:bodyPr>
          <a:lstStyle/>
          <a:p>
            <a:pPr>
              <a:lnSpc>
                <a:spcPts val="1480"/>
              </a:lnSpc>
            </a:pPr>
            <a:r>
              <a:rPr lang="it-IT" sz="1400" b="1" dirty="0" smtClean="0">
                <a:effectLst/>
                <a:latin typeface="Arial" panose="020B0604020202020204" pitchFamily="34" charset="0"/>
              </a:rPr>
              <a:t>«Set your minds on things that are above and not on things that are on earth» </a:t>
            </a:r>
            <a:r>
              <a:rPr lang="it-IT" sz="1400" b="1" dirty="0">
                <a:effectLst/>
                <a:latin typeface="Arial" panose="020B0604020202020204" pitchFamily="34" charset="0"/>
              </a:rPr>
              <a:t/>
            </a:r>
            <a:br>
              <a:rPr lang="it-IT" sz="1400" b="1" dirty="0">
                <a:effectLst/>
                <a:latin typeface="Arial" panose="020B0604020202020204" pitchFamily="34" charset="0"/>
              </a:rPr>
            </a:br>
            <a:r>
              <a:rPr lang="it-IT" sz="1200" dirty="0">
                <a:effectLst/>
                <a:latin typeface="Arial" panose="020B0604020202020204" pitchFamily="34" charset="0"/>
              </a:rPr>
              <a:t>(</a:t>
            </a:r>
            <a:r>
              <a:rPr lang="it-IT" sz="1200" dirty="0">
                <a:latin typeface="Arial" panose="020B0604020202020204" pitchFamily="34" charset="0"/>
              </a:rPr>
              <a:t>C</a:t>
            </a:r>
            <a:r>
              <a:rPr lang="it-IT" sz="1200" dirty="0">
                <a:effectLst/>
                <a:latin typeface="Arial" panose="020B0604020202020204" pitchFamily="34" charset="0"/>
              </a:rPr>
              <a:t>ol </a:t>
            </a:r>
            <a:r>
              <a:rPr lang="it-IT" sz="1200" dirty="0" smtClean="0">
                <a:effectLst/>
                <a:latin typeface="Arial" panose="020B0604020202020204" pitchFamily="34" charset="0"/>
              </a:rPr>
              <a:t>3:2</a:t>
            </a:r>
            <a:r>
              <a:rPr lang="it-IT" sz="1200" dirty="0">
                <a:effectLst/>
                <a:latin typeface="Arial" panose="020B0604020202020204" pitchFamily="34" charset="0"/>
              </a:rPr>
              <a:t>). </a:t>
            </a:r>
          </a:p>
        </p:txBody>
      </p:sp>
      <p:sp>
        <p:nvSpPr>
          <p:cNvPr id="90" name="Rettangolo con angoli arrotondati sullo stesso lato 89">
            <a:extLst>
              <a:ext uri="{FF2B5EF4-FFF2-40B4-BE49-F238E27FC236}">
                <a16:creationId xmlns:a16="http://schemas.microsoft.com/office/drawing/2014/main" xmlns="" id="{3C46AF6C-394B-C123-8E2D-AAE4C2F136E5}"/>
              </a:ext>
            </a:extLst>
          </p:cNvPr>
          <p:cNvSpPr/>
          <p:nvPr/>
        </p:nvSpPr>
        <p:spPr>
          <a:xfrm rot="364069">
            <a:off x="-104938" y="5459056"/>
            <a:ext cx="2641166" cy="1547051"/>
          </a:xfrm>
          <a:prstGeom prst="round2SameRect">
            <a:avLst/>
          </a:prstGeom>
          <a:solidFill>
            <a:srgbClr val="BD1A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9" name="CasellaDiTesto 78">
            <a:extLst>
              <a:ext uri="{FF2B5EF4-FFF2-40B4-BE49-F238E27FC236}">
                <a16:creationId xmlns:a16="http://schemas.microsoft.com/office/drawing/2014/main" xmlns="" id="{CDF198DD-1711-687E-A9B4-D2EC4B93F7AE}"/>
              </a:ext>
            </a:extLst>
          </p:cNvPr>
          <p:cNvSpPr txBox="1"/>
          <p:nvPr/>
        </p:nvSpPr>
        <p:spPr>
          <a:xfrm>
            <a:off x="-68337" y="5691838"/>
            <a:ext cx="2641177" cy="830997"/>
          </a:xfrm>
          <a:prstGeom prst="rect">
            <a:avLst/>
          </a:prstGeom>
          <a:noFill/>
        </p:spPr>
        <p:txBody>
          <a:bodyPr wrap="square">
            <a:spAutoFit/>
          </a:bodyPr>
          <a:lstStyle/>
          <a:p>
            <a:pPr algn="ctr"/>
            <a:r>
              <a:rPr lang="it-IT" sz="2400" b="1" cap="all" dirty="0" smtClean="0">
                <a:solidFill>
                  <a:schemeClr val="bg1"/>
                </a:solidFill>
                <a:latin typeface="Arial" panose="020B0604020202020204" pitchFamily="34" charset="0"/>
              </a:rPr>
              <a:t>Aim high </a:t>
            </a:r>
          </a:p>
          <a:p>
            <a:pPr algn="ctr"/>
            <a:r>
              <a:rPr lang="it-IT" sz="2400" b="1" cap="all" dirty="0" smtClean="0">
                <a:solidFill>
                  <a:schemeClr val="bg1"/>
                </a:solidFill>
                <a:latin typeface="Arial" panose="020B0604020202020204" pitchFamily="34" charset="0"/>
              </a:rPr>
              <a:t>in life</a:t>
            </a:r>
            <a:r>
              <a:rPr lang="it-IT" sz="2400" b="1" cap="all" dirty="0" smtClean="0">
                <a:solidFill>
                  <a:schemeClr val="bg1"/>
                </a:solidFill>
                <a:effectLst/>
                <a:latin typeface="Arial" panose="020B0604020202020204" pitchFamily="34" charset="0"/>
              </a:rPr>
              <a:t> </a:t>
            </a:r>
            <a:endParaRPr lang="it-IT" sz="2400" b="1" cap="all" dirty="0">
              <a:solidFill>
                <a:schemeClr val="bg1"/>
              </a:solidFill>
              <a:effectLst/>
              <a:latin typeface="Arial" panose="020B0604020202020204" pitchFamily="34" charset="0"/>
            </a:endParaRPr>
          </a:p>
        </p:txBody>
      </p:sp>
      <p:sp>
        <p:nvSpPr>
          <p:cNvPr id="9" name="CasellaDiTesto 8">
            <a:extLst>
              <a:ext uri="{FF2B5EF4-FFF2-40B4-BE49-F238E27FC236}">
                <a16:creationId xmlns:a16="http://schemas.microsoft.com/office/drawing/2014/main" xmlns="" id="{2D06D4B6-F00B-FAB7-9F95-2351451C8864}"/>
              </a:ext>
            </a:extLst>
          </p:cNvPr>
          <p:cNvSpPr txBox="1"/>
          <p:nvPr/>
        </p:nvSpPr>
        <p:spPr>
          <a:xfrm>
            <a:off x="7793182" y="2289769"/>
            <a:ext cx="2119849" cy="215444"/>
          </a:xfrm>
          <a:prstGeom prst="rect">
            <a:avLst/>
          </a:prstGeom>
          <a:noFill/>
        </p:spPr>
        <p:txBody>
          <a:bodyPr wrap="square">
            <a:spAutoFit/>
          </a:bodyPr>
          <a:lstStyle/>
          <a:p>
            <a:r>
              <a:rPr lang="it-IT" sz="800" i="1" dirty="0">
                <a:effectLst/>
                <a:latin typeface="Arial" panose="020B0604020202020204" pitchFamily="34" charset="0"/>
              </a:rPr>
              <a:t>(</a:t>
            </a:r>
            <a:r>
              <a:rPr lang="it-IT" sz="800" i="1" baseline="30000" dirty="0">
                <a:effectLst/>
                <a:latin typeface="Arial" panose="020B0604020202020204" pitchFamily="34" charset="0"/>
              </a:rPr>
              <a:t> 1 </a:t>
            </a:r>
            <a:r>
              <a:rPr lang="it-IT" sz="800" i="1" dirty="0" smtClean="0">
                <a:effectLst/>
                <a:latin typeface="Arial" panose="020B0604020202020204" pitchFamily="34" charset="0"/>
              </a:rPr>
              <a:t>Chiara </a:t>
            </a:r>
            <a:r>
              <a:rPr lang="it-IT" sz="800" i="1" dirty="0">
                <a:effectLst/>
                <a:latin typeface="Arial" panose="020B0604020202020204" pitchFamily="34" charset="0"/>
              </a:rPr>
              <a:t>Lubich, </a:t>
            </a:r>
            <a:r>
              <a:rPr lang="it-IT" sz="800" i="1" dirty="0" smtClean="0">
                <a:effectLst/>
                <a:latin typeface="Arial" panose="020B0604020202020204" pitchFamily="34" charset="0"/>
              </a:rPr>
              <a:t>Word of Life, April 2001 </a:t>
            </a:r>
            <a:r>
              <a:rPr lang="it-IT" sz="800" i="1" dirty="0">
                <a:effectLst/>
                <a:latin typeface="Arial" panose="020B0604020202020204" pitchFamily="34" charset="0"/>
              </a:rPr>
              <a:t>)</a:t>
            </a:r>
          </a:p>
        </p:txBody>
      </p:sp>
      <p:sp>
        <p:nvSpPr>
          <p:cNvPr id="8" name="CasellaDiTesto 7">
            <a:extLst>
              <a:ext uri="{FF2B5EF4-FFF2-40B4-BE49-F238E27FC236}">
                <a16:creationId xmlns:a16="http://schemas.microsoft.com/office/drawing/2014/main" xmlns="" id="{711994F1-1703-5560-3D4F-BAFEE432DCAA}"/>
              </a:ext>
            </a:extLst>
          </p:cNvPr>
          <p:cNvSpPr txBox="1"/>
          <p:nvPr/>
        </p:nvSpPr>
        <p:spPr>
          <a:xfrm>
            <a:off x="2645648" y="808107"/>
            <a:ext cx="2216396" cy="1569660"/>
          </a:xfrm>
          <a:prstGeom prst="rect">
            <a:avLst/>
          </a:prstGeom>
          <a:noFill/>
        </p:spPr>
        <p:txBody>
          <a:bodyPr wrap="square">
            <a:spAutoFit/>
          </a:bodyPr>
          <a:lstStyle/>
          <a:p>
            <a:r>
              <a:rPr lang="it-IT" sz="1200" dirty="0" smtClean="0">
                <a:effectLst/>
                <a:latin typeface="Arial" panose="020B0604020202020204" pitchFamily="34" charset="0"/>
              </a:rPr>
              <a:t>It means that </a:t>
            </a:r>
            <a:r>
              <a:rPr lang="it-IT" sz="1200" b="1" dirty="0" smtClean="0">
                <a:effectLst/>
                <a:latin typeface="Arial" panose="020B0604020202020204" pitchFamily="34" charset="0"/>
              </a:rPr>
              <a:t>in your life you should aim at God and what concerns him.</a:t>
            </a:r>
            <a:r>
              <a:rPr lang="it-IT" sz="1200" dirty="0" smtClean="0">
                <a:effectLst/>
                <a:latin typeface="Arial" panose="020B0604020202020204" pitchFamily="34" charset="0"/>
              </a:rPr>
              <a:t> </a:t>
            </a:r>
            <a:endParaRPr lang="it-IT" sz="1200" dirty="0">
              <a:effectLst/>
              <a:latin typeface="Arial" panose="020B0604020202020204" pitchFamily="34" charset="0"/>
            </a:endParaRPr>
          </a:p>
          <a:p>
            <a:r>
              <a:rPr lang="it-IT" sz="1200" dirty="0" smtClean="0">
                <a:effectLst/>
                <a:latin typeface="Arial" panose="020B0604020202020204" pitchFamily="34" charset="0"/>
              </a:rPr>
              <a:t>Jesus brought on earth the life of heaven. When </a:t>
            </a:r>
            <a:r>
              <a:rPr lang="it-IT" sz="1200" b="1" dirty="0" smtClean="0">
                <a:solidFill>
                  <a:srgbClr val="0070C0"/>
                </a:solidFill>
                <a:effectLst/>
                <a:latin typeface="Arial" panose="020B0604020202020204" pitchFamily="34" charset="0"/>
              </a:rPr>
              <a:t>he rose from the dead on Easter</a:t>
            </a:r>
            <a:r>
              <a:rPr lang="it-IT" sz="1200" b="1" cap="all" dirty="0" smtClean="0">
                <a:solidFill>
                  <a:srgbClr val="0070C0"/>
                </a:solidFill>
                <a:effectLst/>
                <a:latin typeface="Arial" panose="020B0604020202020204" pitchFamily="34" charset="0"/>
              </a:rPr>
              <a:t>, HE BROUGHT ABOUT A NEW CREATION.</a:t>
            </a:r>
            <a:endParaRPr lang="it-IT" sz="1200" b="1" cap="all" dirty="0">
              <a:solidFill>
                <a:srgbClr val="0070C0"/>
              </a:solidFill>
              <a:effectLst/>
              <a:latin typeface="Arial" panose="020B0604020202020204" pitchFamily="34" charset="0"/>
            </a:endParaRPr>
          </a:p>
        </p:txBody>
      </p:sp>
      <p:grpSp>
        <p:nvGrpSpPr>
          <p:cNvPr id="35" name="Gruppo 34">
            <a:extLst>
              <a:ext uri="{FF2B5EF4-FFF2-40B4-BE49-F238E27FC236}">
                <a16:creationId xmlns:a16="http://schemas.microsoft.com/office/drawing/2014/main" xmlns="" id="{AC4FCDA7-E92E-DBFD-5627-BB75EB593275}"/>
              </a:ext>
            </a:extLst>
          </p:cNvPr>
          <p:cNvGrpSpPr/>
          <p:nvPr/>
        </p:nvGrpSpPr>
        <p:grpSpPr>
          <a:xfrm>
            <a:off x="151853" y="5087260"/>
            <a:ext cx="518846" cy="518846"/>
            <a:chOff x="1648315" y="4980513"/>
            <a:chExt cx="518846" cy="518846"/>
          </a:xfrm>
        </p:grpSpPr>
        <p:sp>
          <p:nvSpPr>
            <p:cNvPr id="85" name="Ovale 84">
              <a:extLst>
                <a:ext uri="{FF2B5EF4-FFF2-40B4-BE49-F238E27FC236}">
                  <a16:creationId xmlns:a16="http://schemas.microsoft.com/office/drawing/2014/main" xmlns="" id="{E128C25E-C492-6839-302B-0AE4D767710E}"/>
                </a:ext>
              </a:extLst>
            </p:cNvPr>
            <p:cNvSpPr/>
            <p:nvPr/>
          </p:nvSpPr>
          <p:spPr>
            <a:xfrm>
              <a:off x="1648315" y="4980513"/>
              <a:ext cx="518846" cy="5188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CasellaDiTesto 85">
              <a:extLst>
                <a:ext uri="{FF2B5EF4-FFF2-40B4-BE49-F238E27FC236}">
                  <a16:creationId xmlns:a16="http://schemas.microsoft.com/office/drawing/2014/main" xmlns="" id="{3C038D68-A072-2ACA-4681-6939B359D2A6}"/>
                </a:ext>
              </a:extLst>
            </p:cNvPr>
            <p:cNvSpPr txBox="1"/>
            <p:nvPr/>
          </p:nvSpPr>
          <p:spPr>
            <a:xfrm>
              <a:off x="1695563" y="5105144"/>
              <a:ext cx="401199" cy="343043"/>
            </a:xfrm>
            <a:prstGeom prst="rect">
              <a:avLst/>
            </a:prstGeom>
            <a:noFill/>
          </p:spPr>
          <p:txBody>
            <a:bodyPr wrap="square" rtlCol="0">
              <a:spAutoFit/>
            </a:bodyPr>
            <a:lstStyle/>
            <a:p>
              <a:pPr algn="ctr">
                <a:lnSpc>
                  <a:spcPts val="1920"/>
                </a:lnSpc>
              </a:pPr>
              <a:r>
                <a:rPr lang="it-IT" sz="2400" b="1" dirty="0">
                  <a:solidFill>
                    <a:schemeClr val="bg1"/>
                  </a:solidFill>
                  <a:latin typeface="Arial Narrow" panose="020B0604020202020204" pitchFamily="34" charset="0"/>
                  <a:cs typeface="Arial Narrow" panose="020B0604020202020204" pitchFamily="34" charset="0"/>
                </a:rPr>
                <a:t>4</a:t>
              </a:r>
            </a:p>
          </p:txBody>
        </p:sp>
      </p:grpSp>
      <p:pic>
        <p:nvPicPr>
          <p:cNvPr id="12" name="Immagine 11">
            <a:extLst>
              <a:ext uri="{FF2B5EF4-FFF2-40B4-BE49-F238E27FC236}">
                <a16:creationId xmlns:a16="http://schemas.microsoft.com/office/drawing/2014/main" xmlns="" id="{F716CCB1-A37E-9BF2-F9FD-3DD62F55CCB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486253" y="2511706"/>
            <a:ext cx="2505368" cy="1868597"/>
          </a:xfrm>
          <a:prstGeom prst="rect">
            <a:avLst/>
          </a:prstGeom>
        </p:spPr>
      </p:pic>
      <p:pic>
        <p:nvPicPr>
          <p:cNvPr id="17" name="Immagine 16">
            <a:extLst>
              <a:ext uri="{FF2B5EF4-FFF2-40B4-BE49-F238E27FC236}">
                <a16:creationId xmlns:a16="http://schemas.microsoft.com/office/drawing/2014/main" xmlns="" id="{2F2CC0FD-E5EE-342E-990D-D52898ACD714}"/>
              </a:ext>
            </a:extLst>
          </p:cNvPr>
          <p:cNvPicPr>
            <a:picLocks noChangeAspect="1"/>
          </p:cNvPicPr>
          <p:nvPr/>
        </p:nvPicPr>
        <p:blipFill>
          <a:blip r:embed="rId6"/>
          <a:stretch>
            <a:fillRect/>
          </a:stretch>
        </p:blipFill>
        <p:spPr>
          <a:xfrm>
            <a:off x="7467637" y="2511705"/>
            <a:ext cx="2502020" cy="1868597"/>
          </a:xfrm>
          <a:prstGeom prst="rect">
            <a:avLst/>
          </a:prstGeom>
        </p:spPr>
      </p:pic>
      <p:pic>
        <p:nvPicPr>
          <p:cNvPr id="16" name="Immagine 15">
            <a:extLst>
              <a:ext uri="{FF2B5EF4-FFF2-40B4-BE49-F238E27FC236}">
                <a16:creationId xmlns:a16="http://schemas.microsoft.com/office/drawing/2014/main" xmlns="" id="{B86E0025-2586-FA8C-0DDD-A1D98C81E309}"/>
              </a:ext>
            </a:extLst>
          </p:cNvPr>
          <p:cNvPicPr>
            <a:picLocks noChangeAspect="1"/>
          </p:cNvPicPr>
          <p:nvPr/>
        </p:nvPicPr>
        <p:blipFill>
          <a:blip r:embed="rId7"/>
          <a:stretch>
            <a:fillRect/>
          </a:stretch>
        </p:blipFill>
        <p:spPr>
          <a:xfrm>
            <a:off x="4991621" y="2511706"/>
            <a:ext cx="2485625" cy="1868596"/>
          </a:xfrm>
          <a:prstGeom prst="rect">
            <a:avLst/>
          </a:prstGeom>
        </p:spPr>
      </p:pic>
      <p:sp>
        <p:nvSpPr>
          <p:cNvPr id="19" name="Rettangolo 18">
            <a:extLst>
              <a:ext uri="{FF2B5EF4-FFF2-40B4-BE49-F238E27FC236}">
                <a16:creationId xmlns:a16="http://schemas.microsoft.com/office/drawing/2014/main" xmlns="" id="{97926FE0-89BF-8124-BA97-4B29338D72E3}"/>
              </a:ext>
            </a:extLst>
          </p:cNvPr>
          <p:cNvSpPr/>
          <p:nvPr/>
        </p:nvSpPr>
        <p:spPr>
          <a:xfrm>
            <a:off x="5043153" y="802463"/>
            <a:ext cx="2329973" cy="1808187"/>
          </a:xfrm>
          <a:prstGeom prst="rect">
            <a:avLst/>
          </a:prstGeom>
        </p:spPr>
        <p:txBody>
          <a:bodyPr wrap="square">
            <a:spAutoFit/>
          </a:bodyPr>
          <a:lstStyle/>
          <a:p>
            <a:r>
              <a:rPr lang="it-IT" sz="1100" dirty="0" smtClean="0">
                <a:effectLst/>
                <a:latin typeface="Arial" panose="020B0604020202020204" pitchFamily="34" charset="0"/>
              </a:rPr>
              <a:t>It means</a:t>
            </a:r>
            <a:r>
              <a:rPr lang="it-IT" sz="1100" b="1" dirty="0" smtClean="0">
                <a:effectLst/>
                <a:latin typeface="Arial" panose="020B0604020202020204" pitchFamily="34" charset="0"/>
              </a:rPr>
              <a:t> all those values that Jesus brought on earth and characterize his followers, like:</a:t>
            </a:r>
            <a:endParaRPr lang="it-IT" sz="1100" b="1" dirty="0">
              <a:effectLst/>
              <a:latin typeface="Arial" panose="020B0604020202020204" pitchFamily="34" charset="0"/>
            </a:endParaRPr>
          </a:p>
          <a:p>
            <a:pPr>
              <a:lnSpc>
                <a:spcPts val="1520"/>
              </a:lnSpc>
            </a:pPr>
            <a:r>
              <a:rPr lang="it-IT" sz="1100" b="1" cap="all" dirty="0" smtClean="0">
                <a:solidFill>
                  <a:srgbClr val="FF0000"/>
                </a:solidFill>
                <a:effectLst/>
                <a:latin typeface="Arial" panose="020B0604020202020204" pitchFamily="34" charset="0"/>
              </a:rPr>
              <a:t>mutual love,</a:t>
            </a:r>
            <a:r>
              <a:rPr lang="it-IT" sz="1100" dirty="0" smtClean="0">
                <a:effectLst/>
                <a:latin typeface="Arial" panose="020B0604020202020204" pitchFamily="34" charset="0"/>
              </a:rPr>
              <a:t> </a:t>
            </a:r>
            <a:endParaRPr lang="it-IT" sz="1100" dirty="0">
              <a:effectLst/>
              <a:latin typeface="Arial" panose="020B0604020202020204" pitchFamily="34" charset="0"/>
            </a:endParaRPr>
          </a:p>
          <a:p>
            <a:r>
              <a:rPr lang="it-IT" sz="1100" dirty="0">
                <a:effectLst/>
                <a:latin typeface="Arial" panose="020B0604020202020204" pitchFamily="34" charset="0"/>
              </a:rPr>
              <a:t>    </a:t>
            </a:r>
            <a:r>
              <a:rPr lang="it-IT" sz="1100" b="1" cap="all" dirty="0" smtClean="0">
                <a:solidFill>
                  <a:srgbClr val="EE7D31"/>
                </a:solidFill>
                <a:effectLst/>
                <a:latin typeface="Arial" panose="020B0604020202020204" pitchFamily="34" charset="0"/>
              </a:rPr>
              <a:t>peace,</a:t>
            </a:r>
            <a:r>
              <a:rPr lang="it-IT" sz="1100" b="1" cap="all" dirty="0" smtClean="0">
                <a:effectLst/>
                <a:latin typeface="Arial" panose="020B0604020202020204" pitchFamily="34" charset="0"/>
              </a:rPr>
              <a:t> </a:t>
            </a:r>
            <a:endParaRPr lang="it-IT" sz="1100" b="1" cap="all" dirty="0">
              <a:effectLst/>
              <a:latin typeface="Arial" panose="020B0604020202020204" pitchFamily="34" charset="0"/>
            </a:endParaRPr>
          </a:p>
          <a:p>
            <a:r>
              <a:rPr lang="it-IT" sz="1100" b="1" cap="all" dirty="0">
                <a:effectLst/>
                <a:latin typeface="Arial" panose="020B0604020202020204" pitchFamily="34" charset="0"/>
              </a:rPr>
              <a:t>       </a:t>
            </a:r>
            <a:r>
              <a:rPr lang="it-IT" sz="1100" b="1" cap="all" dirty="0" smtClean="0">
                <a:solidFill>
                  <a:srgbClr val="00B0F0"/>
                </a:solidFill>
                <a:effectLst/>
                <a:latin typeface="Arial" panose="020B0604020202020204" pitchFamily="34" charset="0"/>
              </a:rPr>
              <a:t>forgiveness,</a:t>
            </a:r>
            <a:r>
              <a:rPr lang="it-IT" sz="1100" b="1" cap="all" dirty="0" smtClean="0">
                <a:effectLst/>
                <a:latin typeface="Arial" panose="020B0604020202020204" pitchFamily="34" charset="0"/>
              </a:rPr>
              <a:t> </a:t>
            </a:r>
            <a:endParaRPr lang="it-IT" sz="1100" b="1" cap="all" dirty="0">
              <a:effectLst/>
              <a:latin typeface="Arial" panose="020B0604020202020204" pitchFamily="34" charset="0"/>
            </a:endParaRPr>
          </a:p>
          <a:p>
            <a:r>
              <a:rPr lang="it-IT" sz="1100" b="1" cap="all" dirty="0">
                <a:effectLst/>
                <a:latin typeface="Arial" panose="020B0604020202020204" pitchFamily="34" charset="0"/>
              </a:rPr>
              <a:t>          </a:t>
            </a:r>
            <a:r>
              <a:rPr lang="it-IT" sz="1100" b="1" cap="all" dirty="0" smtClean="0">
                <a:solidFill>
                  <a:srgbClr val="92D050"/>
                </a:solidFill>
                <a:effectLst/>
                <a:latin typeface="Arial" panose="020B0604020202020204" pitchFamily="34" charset="0"/>
              </a:rPr>
              <a:t>purity,</a:t>
            </a:r>
            <a:r>
              <a:rPr lang="it-IT" sz="1100" b="1" cap="all" dirty="0" smtClean="0">
                <a:effectLst/>
                <a:latin typeface="Arial" panose="020B0604020202020204" pitchFamily="34" charset="0"/>
              </a:rPr>
              <a:t> </a:t>
            </a:r>
            <a:endParaRPr lang="it-IT" sz="1100" b="1" cap="all" dirty="0">
              <a:effectLst/>
              <a:latin typeface="Arial" panose="020B0604020202020204" pitchFamily="34" charset="0"/>
            </a:endParaRPr>
          </a:p>
          <a:p>
            <a:r>
              <a:rPr lang="it-IT" sz="1100" b="1" cap="all" dirty="0">
                <a:effectLst/>
                <a:latin typeface="Arial" panose="020B0604020202020204" pitchFamily="34" charset="0"/>
              </a:rPr>
              <a:t>             </a:t>
            </a:r>
            <a:r>
              <a:rPr lang="it-IT" sz="1100" b="1" cap="all" dirty="0" smtClean="0">
                <a:solidFill>
                  <a:srgbClr val="CB357B"/>
                </a:solidFill>
                <a:effectLst/>
                <a:latin typeface="Arial" panose="020B0604020202020204" pitchFamily="34" charset="0"/>
              </a:rPr>
              <a:t>honesty,</a:t>
            </a:r>
            <a:endParaRPr lang="it-IT" sz="1100" b="1" cap="all" dirty="0">
              <a:effectLst/>
              <a:latin typeface="Arial" panose="020B0604020202020204" pitchFamily="34" charset="0"/>
            </a:endParaRPr>
          </a:p>
          <a:p>
            <a:r>
              <a:rPr lang="it-IT" sz="1100" b="1" cap="all" dirty="0">
                <a:latin typeface="Arial" panose="020B0604020202020204" pitchFamily="34" charset="0"/>
              </a:rPr>
              <a:t>               </a:t>
            </a:r>
            <a:r>
              <a:rPr lang="it-IT" sz="1100" b="1" cap="all" dirty="0" smtClean="0">
                <a:solidFill>
                  <a:srgbClr val="FFC000"/>
                </a:solidFill>
                <a:effectLst/>
                <a:latin typeface="Arial" panose="020B0604020202020204" pitchFamily="34" charset="0"/>
              </a:rPr>
              <a:t>justice</a:t>
            </a:r>
            <a:r>
              <a:rPr lang="it-IT" sz="1100" dirty="0" smtClean="0">
                <a:effectLst/>
                <a:latin typeface="Arial" panose="020B0604020202020204" pitchFamily="34" charset="0"/>
              </a:rPr>
              <a:t>, and so on.</a:t>
            </a:r>
            <a:endParaRPr lang="it-IT" sz="1100" dirty="0">
              <a:effectLst/>
              <a:latin typeface="Arial" panose="020B0604020202020204" pitchFamily="34" charset="0"/>
            </a:endParaRPr>
          </a:p>
          <a:p>
            <a:endParaRPr lang="it-IT" sz="1100" b="1" dirty="0">
              <a:effectLst/>
              <a:latin typeface="Arial" panose="020B0604020202020204" pitchFamily="34" charset="0"/>
            </a:endParaRPr>
          </a:p>
        </p:txBody>
      </p:sp>
      <p:sp>
        <p:nvSpPr>
          <p:cNvPr id="20" name="CasellaDiTesto 19">
            <a:extLst>
              <a:ext uri="{FF2B5EF4-FFF2-40B4-BE49-F238E27FC236}">
                <a16:creationId xmlns:a16="http://schemas.microsoft.com/office/drawing/2014/main" xmlns="" id="{EFB47BC3-A202-E0FD-A05C-967D2CADCCBA}"/>
              </a:ext>
            </a:extLst>
          </p:cNvPr>
          <p:cNvSpPr txBox="1"/>
          <p:nvPr/>
        </p:nvSpPr>
        <p:spPr>
          <a:xfrm>
            <a:off x="7635513" y="956250"/>
            <a:ext cx="2231643" cy="1446550"/>
          </a:xfrm>
          <a:prstGeom prst="rect">
            <a:avLst/>
          </a:prstGeom>
          <a:noFill/>
        </p:spPr>
        <p:txBody>
          <a:bodyPr wrap="square">
            <a:spAutoFit/>
          </a:bodyPr>
          <a:lstStyle/>
          <a:p>
            <a:r>
              <a:rPr lang="it-IT" sz="1100" b="1" dirty="0" smtClean="0">
                <a:effectLst/>
                <a:latin typeface="Arial" panose="020B0604020202020204" pitchFamily="34" charset="0"/>
                <a:cs typeface="Arial" panose="020B0604020202020204" pitchFamily="34" charset="0"/>
              </a:rPr>
              <a:t>«By</a:t>
            </a:r>
            <a:r>
              <a:rPr lang="en-GB" sz="1100" b="1" dirty="0" smtClean="0">
                <a:latin typeface="Arial" panose="020B0604020202020204" pitchFamily="34" charset="0"/>
                <a:cs typeface="Arial" panose="020B0604020202020204" pitchFamily="34" charset="0"/>
              </a:rPr>
              <a:t> allowing </a:t>
            </a:r>
            <a:r>
              <a:rPr lang="en-GB" sz="1100" b="1" dirty="0">
                <a:latin typeface="Arial" panose="020B0604020202020204" pitchFamily="34" charset="0"/>
                <a:cs typeface="Arial" panose="020B0604020202020204" pitchFamily="34" charset="0"/>
              </a:rPr>
              <a:t>ourselves to be guided by the thoughts and </a:t>
            </a:r>
            <a:r>
              <a:rPr lang="en-GB" sz="1100" b="1" dirty="0" smtClean="0">
                <a:latin typeface="Arial" panose="020B0604020202020204" pitchFamily="34" charset="0"/>
                <a:cs typeface="Arial" panose="020B0604020202020204" pitchFamily="34" charset="0"/>
              </a:rPr>
              <a:t>feelings </a:t>
            </a:r>
            <a:r>
              <a:rPr lang="en-GB" sz="1100" b="1" dirty="0">
                <a:latin typeface="Arial" panose="020B0604020202020204" pitchFamily="34" charset="0"/>
                <a:cs typeface="Arial" panose="020B0604020202020204" pitchFamily="34" charset="0"/>
              </a:rPr>
              <a:t>of Jesus,</a:t>
            </a:r>
            <a:r>
              <a:rPr lang="en-GB" sz="1100" dirty="0">
                <a:latin typeface="Arial" panose="020B0604020202020204" pitchFamily="34" charset="0"/>
                <a:cs typeface="Arial" panose="020B0604020202020204" pitchFamily="34" charset="0"/>
              </a:rPr>
              <a:t> whose inner gaze was always turned towards his Father and whose life reflected, in every moment, the law of heaven, which is the law </a:t>
            </a:r>
            <a:r>
              <a:rPr lang="en-GB" sz="1100" dirty="0" smtClean="0">
                <a:latin typeface="Arial" panose="020B0604020202020204" pitchFamily="34" charset="0"/>
                <a:cs typeface="Arial" panose="020B0604020202020204" pitchFamily="34" charset="0"/>
              </a:rPr>
              <a:t>of love</a:t>
            </a:r>
            <a:r>
              <a:rPr lang="it-IT" sz="1100" dirty="0" smtClean="0">
                <a:effectLst/>
                <a:latin typeface="Arial" panose="020B0604020202020204" pitchFamily="34" charset="0"/>
              </a:rPr>
              <a:t>»</a:t>
            </a:r>
            <a:r>
              <a:rPr lang="it-IT" sz="1100" baseline="30000" dirty="0" smtClean="0">
                <a:effectLst/>
                <a:latin typeface="Arial" panose="020B0604020202020204" pitchFamily="34" charset="0"/>
              </a:rPr>
              <a:t>1</a:t>
            </a:r>
            <a:r>
              <a:rPr lang="it-IT" sz="1100" dirty="0" smtClean="0">
                <a:effectLst/>
                <a:latin typeface="Arial" panose="020B0604020202020204" pitchFamily="34" charset="0"/>
              </a:rPr>
              <a:t>.</a:t>
            </a:r>
            <a:r>
              <a:rPr lang="it-IT" sz="1100" dirty="0">
                <a:effectLst/>
                <a:latin typeface="Arial" panose="020B0604020202020204" pitchFamily="34" charset="0"/>
              </a:rPr>
              <a:t> </a:t>
            </a:r>
          </a:p>
        </p:txBody>
      </p:sp>
      <p:sp>
        <p:nvSpPr>
          <p:cNvPr id="10" name="Rettangolo 9">
            <a:extLst>
              <a:ext uri="{FF2B5EF4-FFF2-40B4-BE49-F238E27FC236}">
                <a16:creationId xmlns:a16="http://schemas.microsoft.com/office/drawing/2014/main" xmlns="" id="{FC3249FB-0435-3776-4BE6-7992093A018E}"/>
              </a:ext>
            </a:extLst>
          </p:cNvPr>
          <p:cNvSpPr/>
          <p:nvPr/>
        </p:nvSpPr>
        <p:spPr>
          <a:xfrm>
            <a:off x="3174141" y="92801"/>
            <a:ext cx="1773414" cy="592470"/>
          </a:xfrm>
          <a:prstGeom prst="rect">
            <a:avLst/>
          </a:prstGeom>
        </p:spPr>
        <p:txBody>
          <a:bodyPr wrap="square">
            <a:spAutoFit/>
          </a:bodyPr>
          <a:lstStyle/>
          <a:p>
            <a:pPr>
              <a:lnSpc>
                <a:spcPts val="1280"/>
              </a:lnSpc>
            </a:pPr>
            <a:r>
              <a:rPr lang="it-IT" sz="1200" b="1" dirty="0" smtClean="0">
                <a:solidFill>
                  <a:srgbClr val="7990C9"/>
                </a:solidFill>
                <a:latin typeface="Arial" panose="020B0604020202020204" pitchFamily="34" charset="0"/>
              </a:rPr>
              <a:t>What does it mean to seek the things that are above?</a:t>
            </a:r>
            <a:endParaRPr lang="it-IT" sz="1200" b="1" dirty="0">
              <a:solidFill>
                <a:srgbClr val="7990C9"/>
              </a:solidFill>
              <a:effectLst/>
              <a:latin typeface="Arial" panose="020B0604020202020204" pitchFamily="34" charset="0"/>
            </a:endParaRPr>
          </a:p>
        </p:txBody>
      </p:sp>
      <p:sp>
        <p:nvSpPr>
          <p:cNvPr id="24" name="Rettangolo 23">
            <a:extLst>
              <a:ext uri="{FF2B5EF4-FFF2-40B4-BE49-F238E27FC236}">
                <a16:creationId xmlns:a16="http://schemas.microsoft.com/office/drawing/2014/main" xmlns="" id="{D5C91E25-0C95-645F-827C-AAAEEACEF168}"/>
              </a:ext>
            </a:extLst>
          </p:cNvPr>
          <p:cNvSpPr/>
          <p:nvPr/>
        </p:nvSpPr>
        <p:spPr>
          <a:xfrm>
            <a:off x="5664627" y="117879"/>
            <a:ext cx="1773414" cy="759182"/>
          </a:xfrm>
          <a:prstGeom prst="rect">
            <a:avLst/>
          </a:prstGeom>
        </p:spPr>
        <p:txBody>
          <a:bodyPr wrap="square">
            <a:spAutoFit/>
          </a:bodyPr>
          <a:lstStyle/>
          <a:p>
            <a:pPr>
              <a:lnSpc>
                <a:spcPts val="1280"/>
              </a:lnSpc>
            </a:pPr>
            <a:r>
              <a:rPr lang="it-IT" sz="1200" b="1" dirty="0" smtClean="0">
                <a:solidFill>
                  <a:srgbClr val="0070C0"/>
                </a:solidFill>
                <a:effectLst/>
                <a:latin typeface="Arial" panose="020B0604020202020204" pitchFamily="34" charset="0"/>
              </a:rPr>
              <a:t>«What does ‘the things that are above’ mean in this Word of Life?»</a:t>
            </a:r>
            <a:endParaRPr lang="it-IT" sz="1200" b="1" dirty="0">
              <a:solidFill>
                <a:srgbClr val="0070C0"/>
              </a:solidFill>
              <a:effectLst/>
              <a:latin typeface="Arial" panose="020B0604020202020204" pitchFamily="34" charset="0"/>
            </a:endParaRPr>
          </a:p>
        </p:txBody>
      </p:sp>
      <p:sp>
        <p:nvSpPr>
          <p:cNvPr id="26" name="Rettangolo 25">
            <a:extLst>
              <a:ext uri="{FF2B5EF4-FFF2-40B4-BE49-F238E27FC236}">
                <a16:creationId xmlns:a16="http://schemas.microsoft.com/office/drawing/2014/main" xmlns="" id="{1A52D5CB-5617-9B3E-55B6-2DD18EF07993}"/>
              </a:ext>
            </a:extLst>
          </p:cNvPr>
          <p:cNvSpPr/>
          <p:nvPr/>
        </p:nvSpPr>
        <p:spPr>
          <a:xfrm>
            <a:off x="8185418" y="90712"/>
            <a:ext cx="1827561" cy="925894"/>
          </a:xfrm>
          <a:prstGeom prst="rect">
            <a:avLst/>
          </a:prstGeom>
        </p:spPr>
        <p:txBody>
          <a:bodyPr wrap="square">
            <a:spAutoFit/>
          </a:bodyPr>
          <a:lstStyle/>
          <a:p>
            <a:pPr>
              <a:lnSpc>
                <a:spcPts val="1280"/>
              </a:lnSpc>
            </a:pPr>
            <a:r>
              <a:rPr lang="it-IT" sz="1200" b="1" dirty="0" smtClean="0">
                <a:solidFill>
                  <a:srgbClr val="FF0000"/>
                </a:solidFill>
                <a:latin typeface="Arial" panose="020B0604020202020204" pitchFamily="34" charset="0"/>
              </a:rPr>
              <a:t>And how can we keep our hearts anchored to heaven when we live in the midst of the world?</a:t>
            </a:r>
            <a:endParaRPr lang="it-IT" sz="1200" b="1" dirty="0">
              <a:solidFill>
                <a:srgbClr val="FF0000"/>
              </a:solidFill>
              <a:effectLst/>
              <a:latin typeface="Arial" panose="020B0604020202020204" pitchFamily="34" charset="0"/>
            </a:endParaRPr>
          </a:p>
        </p:txBody>
      </p:sp>
      <p:sp>
        <p:nvSpPr>
          <p:cNvPr id="32" name="Rettangolo 31">
            <a:extLst>
              <a:ext uri="{FF2B5EF4-FFF2-40B4-BE49-F238E27FC236}">
                <a16:creationId xmlns:a16="http://schemas.microsoft.com/office/drawing/2014/main" xmlns="" id="{CA567403-2ED7-F766-36F6-0681162C76DD}"/>
              </a:ext>
            </a:extLst>
          </p:cNvPr>
          <p:cNvSpPr/>
          <p:nvPr/>
        </p:nvSpPr>
        <p:spPr>
          <a:xfrm>
            <a:off x="2630608" y="5202202"/>
            <a:ext cx="2329973" cy="1615827"/>
          </a:xfrm>
          <a:prstGeom prst="rect">
            <a:avLst/>
          </a:prstGeom>
        </p:spPr>
        <p:txBody>
          <a:bodyPr wrap="square">
            <a:spAutoFit/>
          </a:bodyPr>
          <a:lstStyle/>
          <a:p>
            <a:r>
              <a:rPr lang="it-IT" sz="1100" b="1" dirty="0" smtClean="0">
                <a:latin typeface="Arial" panose="020B0604020202020204" pitchFamily="34" charset="0"/>
              </a:rPr>
              <a:t>Living the Gospel is a choice that totally changes our way of thinking. </a:t>
            </a:r>
            <a:r>
              <a:rPr lang="it-IT" sz="1100" dirty="0" smtClean="0">
                <a:latin typeface="Arial" panose="020B0604020202020204" pitchFamily="34" charset="0"/>
              </a:rPr>
              <a:t>It</a:t>
            </a:r>
            <a:r>
              <a:rPr lang="it-IT" sz="1100" dirty="0" smtClean="0">
                <a:effectLst/>
                <a:latin typeface="Arial" panose="020B0604020202020204" pitchFamily="34" charset="0"/>
              </a:rPr>
              <a:t> turns upside down our idea of what is a good model to follow, as well as the goals proposed to us by the world around us. It frees us from the influence of others. We are totally changed!</a:t>
            </a:r>
            <a:endParaRPr lang="it-IT" sz="1100" dirty="0">
              <a:effectLst/>
              <a:latin typeface="Arial" panose="020B0604020202020204" pitchFamily="34" charset="0"/>
            </a:endParaRPr>
          </a:p>
        </p:txBody>
      </p:sp>
      <p:sp>
        <p:nvSpPr>
          <p:cNvPr id="33" name="Rettangolo 32">
            <a:extLst>
              <a:ext uri="{FF2B5EF4-FFF2-40B4-BE49-F238E27FC236}">
                <a16:creationId xmlns:a16="http://schemas.microsoft.com/office/drawing/2014/main" xmlns="" id="{0D7E2949-1993-8503-79C8-CD1F1A10BF90}"/>
              </a:ext>
            </a:extLst>
          </p:cNvPr>
          <p:cNvSpPr/>
          <p:nvPr/>
        </p:nvSpPr>
        <p:spPr>
          <a:xfrm>
            <a:off x="3252082" y="4417343"/>
            <a:ext cx="1773414" cy="759182"/>
          </a:xfrm>
          <a:prstGeom prst="rect">
            <a:avLst/>
          </a:prstGeom>
        </p:spPr>
        <p:txBody>
          <a:bodyPr wrap="square">
            <a:spAutoFit/>
          </a:bodyPr>
          <a:lstStyle/>
          <a:p>
            <a:pPr>
              <a:lnSpc>
                <a:spcPts val="1280"/>
              </a:lnSpc>
            </a:pPr>
            <a:r>
              <a:rPr lang="it-IT" sz="1200" b="1" dirty="0" smtClean="0">
                <a:solidFill>
                  <a:srgbClr val="2B2E83"/>
                </a:solidFill>
                <a:latin typeface="Arial" panose="020B0604020202020204" pitchFamily="34" charset="0"/>
              </a:rPr>
              <a:t>What are the consequences of choosing to </a:t>
            </a:r>
            <a:r>
              <a:rPr lang="it-IT" sz="1200" b="1" dirty="0" smtClean="0">
                <a:solidFill>
                  <a:srgbClr val="2B2E83"/>
                </a:solidFill>
                <a:latin typeface="Arial" panose="020B0604020202020204" pitchFamily="34" charset="0"/>
              </a:rPr>
              <a:t>live </a:t>
            </a:r>
            <a:r>
              <a:rPr lang="it-IT" sz="1200" b="1" dirty="0" smtClean="0">
                <a:solidFill>
                  <a:srgbClr val="2B2E83"/>
                </a:solidFill>
                <a:latin typeface="Arial" panose="020B0604020202020204" pitchFamily="34" charset="0"/>
              </a:rPr>
              <a:t>the Gospel</a:t>
            </a:r>
            <a:r>
              <a:rPr lang="it-IT" sz="1200" b="1" dirty="0" smtClean="0">
                <a:solidFill>
                  <a:srgbClr val="2B2E83"/>
                </a:solidFill>
                <a:effectLst/>
                <a:latin typeface="Arial" panose="020B0604020202020204" pitchFamily="34" charset="0"/>
              </a:rPr>
              <a:t>?</a:t>
            </a:r>
            <a:endParaRPr lang="it-IT" sz="1200" b="1" dirty="0">
              <a:solidFill>
                <a:srgbClr val="2B2E83"/>
              </a:solidFill>
              <a:effectLst/>
              <a:latin typeface="Arial" panose="020B0604020202020204" pitchFamily="34" charset="0"/>
            </a:endParaRPr>
          </a:p>
        </p:txBody>
      </p:sp>
      <p:pic>
        <p:nvPicPr>
          <p:cNvPr id="39" name="Immagine 38">
            <a:extLst>
              <a:ext uri="{FF2B5EF4-FFF2-40B4-BE49-F238E27FC236}">
                <a16:creationId xmlns:a16="http://schemas.microsoft.com/office/drawing/2014/main" xmlns="" id="{1EEB4225-E9CA-6402-5B09-BA55FDB8540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077041" y="119328"/>
            <a:ext cx="561760" cy="561760"/>
          </a:xfrm>
          <a:prstGeom prst="rect">
            <a:avLst/>
          </a:prstGeom>
        </p:spPr>
      </p:pic>
      <p:pic>
        <p:nvPicPr>
          <p:cNvPr id="43" name="Immagine 42" descr="Immagine che contiene specchio, lente d'ingrandimento&#10;&#10;Descrizione generata automaticamente">
            <a:extLst>
              <a:ext uri="{FF2B5EF4-FFF2-40B4-BE49-F238E27FC236}">
                <a16:creationId xmlns:a16="http://schemas.microsoft.com/office/drawing/2014/main" xmlns="" id="{05CD8F86-7EFB-5FF5-FD83-4D53DC3114A2}"/>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flipH="1">
            <a:off x="2517772" y="6400"/>
            <a:ext cx="775148" cy="831147"/>
          </a:xfrm>
          <a:prstGeom prst="rect">
            <a:avLst/>
          </a:prstGeom>
        </p:spPr>
      </p:pic>
      <p:pic>
        <p:nvPicPr>
          <p:cNvPr id="48" name="Immagine 47">
            <a:extLst>
              <a:ext uri="{FF2B5EF4-FFF2-40B4-BE49-F238E27FC236}">
                <a16:creationId xmlns:a16="http://schemas.microsoft.com/office/drawing/2014/main" xmlns="" id="{C1F30986-86A5-7BE9-BB12-48BBE912CECB}"/>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591959" y="4445343"/>
            <a:ext cx="812800" cy="812800"/>
          </a:xfrm>
          <a:prstGeom prst="rect">
            <a:avLst/>
          </a:prstGeom>
        </p:spPr>
      </p:pic>
      <p:pic>
        <p:nvPicPr>
          <p:cNvPr id="52" name="Immagine 51">
            <a:extLst>
              <a:ext uri="{FF2B5EF4-FFF2-40B4-BE49-F238E27FC236}">
                <a16:creationId xmlns:a16="http://schemas.microsoft.com/office/drawing/2014/main" xmlns="" id="{975A1474-2AC1-D0C8-45B6-1D88E1A6009B}"/>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20457991">
            <a:off x="7470720" y="85511"/>
            <a:ext cx="865610" cy="612821"/>
          </a:xfrm>
          <a:prstGeom prst="rect">
            <a:avLst/>
          </a:prstGeom>
        </p:spPr>
      </p:pic>
      <p:sp>
        <p:nvSpPr>
          <p:cNvPr id="3" name="CasellaDiTesto 2">
            <a:extLst>
              <a:ext uri="{FF2B5EF4-FFF2-40B4-BE49-F238E27FC236}">
                <a16:creationId xmlns:a16="http://schemas.microsoft.com/office/drawing/2014/main" xmlns="" id="{D0137D55-2E67-8E83-1961-52EDDF9F2BAB}"/>
              </a:ext>
            </a:extLst>
          </p:cNvPr>
          <p:cNvSpPr txBox="1"/>
          <p:nvPr/>
        </p:nvSpPr>
        <p:spPr>
          <a:xfrm>
            <a:off x="7558461" y="4408939"/>
            <a:ext cx="2377523" cy="1446550"/>
          </a:xfrm>
          <a:prstGeom prst="rect">
            <a:avLst/>
          </a:prstGeom>
          <a:noFill/>
        </p:spPr>
        <p:txBody>
          <a:bodyPr wrap="square">
            <a:spAutoFit/>
          </a:bodyPr>
          <a:lstStyle/>
          <a:p>
            <a:r>
              <a:rPr lang="it-IT" sz="1100" b="1" i="0" u="none" strike="noStrike" dirty="0" smtClean="0">
                <a:effectLst/>
                <a:latin typeface="Tahoma" panose="020B0604030504040204" pitchFamily="34" charset="0"/>
              </a:rPr>
              <a:t>Living with Jesus, our life will change. </a:t>
            </a:r>
            <a:endParaRPr lang="it-IT" sz="1100" b="1" i="0" u="none" strike="noStrike" dirty="0">
              <a:effectLst/>
              <a:latin typeface="Tahoma" panose="020B0604030504040204" pitchFamily="34" charset="0"/>
            </a:endParaRPr>
          </a:p>
          <a:p>
            <a:r>
              <a:rPr lang="it-IT" sz="1100" b="0" i="0" u="none" strike="noStrike" dirty="0" smtClean="0">
                <a:effectLst/>
                <a:latin typeface="Tahoma" panose="020B0604030504040204" pitchFamily="34" charset="0"/>
              </a:rPr>
              <a:t>Beyond all failures, evil or violence, beyond everything we might suffer, Jesus is risen and he is the one who directs the history of the world, as well as each one of our individual lives.</a:t>
            </a:r>
            <a:endParaRPr lang="it-IT" sz="1100" b="0" i="0" u="none" strike="noStrike" dirty="0">
              <a:effectLst/>
              <a:latin typeface="Tahoma" panose="020B0604030504040204" pitchFamily="34" charset="0"/>
            </a:endParaRPr>
          </a:p>
        </p:txBody>
      </p:sp>
    </p:spTree>
    <p:extLst>
      <p:ext uri="{BB962C8B-B14F-4D97-AF65-F5344CB8AC3E}">
        <p14:creationId xmlns:p14="http://schemas.microsoft.com/office/powerpoint/2010/main" val="2870371413"/>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2261</TotalTime>
  <Words>365</Words>
  <Application>Microsoft Office PowerPoint</Application>
  <PresentationFormat>A4 Paper (210x297 mm)</PresentationFormat>
  <Paragraphs>30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Calibri Light</vt:lpstr>
      <vt:lpstr>Tahoma</vt:lpstr>
      <vt:lpstr>Tema di Office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Microsoft account</cp:lastModifiedBy>
  <cp:revision>128</cp:revision>
  <dcterms:created xsi:type="dcterms:W3CDTF">2022-04-22T17:03:31Z</dcterms:created>
  <dcterms:modified xsi:type="dcterms:W3CDTF">2023-03-13T18:40:21Z</dcterms:modified>
</cp:coreProperties>
</file>