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62" r:id="rId2"/>
  </p:sldIdLst>
  <p:sldSz cx="9906000" cy="6858000" type="A4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7D31"/>
    <a:srgbClr val="00873E"/>
    <a:srgbClr val="CB35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08"/>
    <p:restoredTop sz="95890"/>
  </p:normalViewPr>
  <p:slideViewPr>
    <p:cSldViewPr snapToGrid="0" snapToObjects="1" showGuides="1">
      <p:cViewPr varScale="1">
        <p:scale>
          <a:sx n="85" d="100"/>
          <a:sy n="85" d="100"/>
        </p:scale>
        <p:origin x="121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31584E-B3B2-5E42-86B5-E1BC5A86B17C}" type="datetimeFigureOut">
              <a:rPr lang="it-IT" smtClean="0"/>
              <a:t>02/02/2023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900363" y="857250"/>
            <a:ext cx="33432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43258C-6AA6-5E40-8A86-2BB46BF030B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372728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02AF9E-63C1-0F4E-8EDA-72584D178BA0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336567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A47C9-D0A8-6344-A83F-B26B6E9DF3B8}" type="datetimeFigureOut">
              <a:rPr lang="it-IT" smtClean="0"/>
              <a:t>02/02/2023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3747B-26EE-1D49-9FEA-9C7577A4F52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053630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A47C9-D0A8-6344-A83F-B26B6E9DF3B8}" type="datetimeFigureOut">
              <a:rPr lang="it-IT" smtClean="0"/>
              <a:t>02/02/2023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3747B-26EE-1D49-9FEA-9C7577A4F52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13121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A47C9-D0A8-6344-A83F-B26B6E9DF3B8}" type="datetimeFigureOut">
              <a:rPr lang="it-IT" smtClean="0"/>
              <a:t>02/02/2023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3747B-26EE-1D49-9FEA-9C7577A4F52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93093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A47C9-D0A8-6344-A83F-B26B6E9DF3B8}" type="datetimeFigureOut">
              <a:rPr lang="it-IT" smtClean="0"/>
              <a:t>02/02/2023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3747B-26EE-1D49-9FEA-9C7577A4F52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48900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A47C9-D0A8-6344-A83F-B26B6E9DF3B8}" type="datetimeFigureOut">
              <a:rPr lang="it-IT" smtClean="0"/>
              <a:t>02/02/2023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3747B-26EE-1D49-9FEA-9C7577A4F52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26482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A47C9-D0A8-6344-A83F-B26B6E9DF3B8}" type="datetimeFigureOut">
              <a:rPr lang="it-IT" smtClean="0"/>
              <a:t>02/02/2023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3747B-26EE-1D49-9FEA-9C7577A4F52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959809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A47C9-D0A8-6344-A83F-B26B6E9DF3B8}" type="datetimeFigureOut">
              <a:rPr lang="it-IT" smtClean="0"/>
              <a:t>02/02/2023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3747B-26EE-1D49-9FEA-9C7577A4F52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58564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A47C9-D0A8-6344-A83F-B26B6E9DF3B8}" type="datetimeFigureOut">
              <a:rPr lang="it-IT" smtClean="0"/>
              <a:t>02/02/2023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3747B-26EE-1D49-9FEA-9C7577A4F52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47579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A47C9-D0A8-6344-A83F-B26B6E9DF3B8}" type="datetimeFigureOut">
              <a:rPr lang="it-IT" smtClean="0"/>
              <a:t>02/02/2023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3747B-26EE-1D49-9FEA-9C7577A4F52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47257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A47C9-D0A8-6344-A83F-B26B6E9DF3B8}" type="datetimeFigureOut">
              <a:rPr lang="it-IT" smtClean="0"/>
              <a:t>02/02/2023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3747B-26EE-1D49-9FEA-9C7577A4F52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065079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A47C9-D0A8-6344-A83F-B26B6E9DF3B8}" type="datetimeFigureOut">
              <a:rPr lang="it-IT" smtClean="0"/>
              <a:t>02/02/2023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3747B-26EE-1D49-9FEA-9C7577A4F52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05462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A47C9-D0A8-6344-A83F-B26B6E9DF3B8}" type="datetimeFigureOut">
              <a:rPr lang="it-IT" smtClean="0"/>
              <a:t>02/02/2023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B3747B-26EE-1D49-9FEA-9C7577A4F52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19997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hyperlink" Target="mailto:centrogen3.rpu@focolare.or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Immagine 27">
            <a:extLst>
              <a:ext uri="{FF2B5EF4-FFF2-40B4-BE49-F238E27FC236}">
                <a16:creationId xmlns:a16="http://schemas.microsoft.com/office/drawing/2014/main" id="{EDD3834E-AE37-9C2F-A719-F6000C88AA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4409" y="3917856"/>
            <a:ext cx="2521005" cy="1911232"/>
          </a:xfrm>
          <a:prstGeom prst="rect">
            <a:avLst/>
          </a:prstGeom>
        </p:spPr>
      </p:pic>
      <p:sp>
        <p:nvSpPr>
          <p:cNvPr id="19" name="Rettangolo con angoli arrotondati 18">
            <a:extLst>
              <a:ext uri="{FF2B5EF4-FFF2-40B4-BE49-F238E27FC236}">
                <a16:creationId xmlns:a16="http://schemas.microsoft.com/office/drawing/2014/main" id="{519633C9-59FF-20AB-8D50-4801F4053B89}"/>
              </a:ext>
            </a:extLst>
          </p:cNvPr>
          <p:cNvSpPr/>
          <p:nvPr/>
        </p:nvSpPr>
        <p:spPr>
          <a:xfrm>
            <a:off x="1090246" y="1625772"/>
            <a:ext cx="280109" cy="1895407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4" name="Rettangolo 83">
            <a:extLst>
              <a:ext uri="{FF2B5EF4-FFF2-40B4-BE49-F238E27FC236}">
                <a16:creationId xmlns:a16="http://schemas.microsoft.com/office/drawing/2014/main" id="{2B1B8747-6098-B188-14C4-B9798A0A5329}"/>
              </a:ext>
            </a:extLst>
          </p:cNvPr>
          <p:cNvSpPr/>
          <p:nvPr/>
        </p:nvSpPr>
        <p:spPr>
          <a:xfrm>
            <a:off x="7421182" y="-13118"/>
            <a:ext cx="2494288" cy="688858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82" name="Rettangolo 81">
            <a:extLst>
              <a:ext uri="{FF2B5EF4-FFF2-40B4-BE49-F238E27FC236}">
                <a16:creationId xmlns:a16="http://schemas.microsoft.com/office/drawing/2014/main" id="{C11C2159-0281-18B1-C843-52747866EB0C}"/>
              </a:ext>
            </a:extLst>
          </p:cNvPr>
          <p:cNvSpPr/>
          <p:nvPr/>
        </p:nvSpPr>
        <p:spPr>
          <a:xfrm>
            <a:off x="2456015" y="0"/>
            <a:ext cx="2494288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FC3249FB-0435-3776-4BE6-7992093A018E}"/>
              </a:ext>
            </a:extLst>
          </p:cNvPr>
          <p:cNvSpPr/>
          <p:nvPr/>
        </p:nvSpPr>
        <p:spPr>
          <a:xfrm>
            <a:off x="2557941" y="476366"/>
            <a:ext cx="2342790" cy="1259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40"/>
              </a:lnSpc>
            </a:pPr>
            <a:r>
              <a:rPr lang="it-IT" sz="1200" b="1" i="1" dirty="0">
                <a:latin typeface="Arial Black" panose="020B0604020202020204" pitchFamily="34" charset="0"/>
                <a:cs typeface="Arial Black" panose="020B0604020202020204" pitchFamily="34" charset="0"/>
              </a:rPr>
              <a:t>I realized that one of my classmates was often all alone, especially during recess. </a:t>
            </a:r>
          </a:p>
          <a:p>
            <a:pPr>
              <a:lnSpc>
                <a:spcPts val="1340"/>
              </a:lnSpc>
            </a:pPr>
            <a:r>
              <a:rPr lang="it-IT" sz="1200" b="1" i="1" dirty="0">
                <a:latin typeface="Arial Black" panose="020B0604020202020204" pitchFamily="34" charset="0"/>
                <a:cs typeface="Arial Black" panose="020B0604020202020204" pitchFamily="34" charset="0"/>
              </a:rPr>
              <a:t>One day I decided to invite her to play with us, but she didn’t accept.</a:t>
            </a:r>
          </a:p>
        </p:txBody>
      </p:sp>
      <p:sp>
        <p:nvSpPr>
          <p:cNvPr id="87" name="Rettangolo con angoli arrotondati sullo stesso lato 86">
            <a:extLst>
              <a:ext uri="{FF2B5EF4-FFF2-40B4-BE49-F238E27FC236}">
                <a16:creationId xmlns:a16="http://schemas.microsoft.com/office/drawing/2014/main" id="{E15CEC66-48EC-FF9C-2986-71D66EE79D4A}"/>
              </a:ext>
            </a:extLst>
          </p:cNvPr>
          <p:cNvSpPr/>
          <p:nvPr/>
        </p:nvSpPr>
        <p:spPr>
          <a:xfrm rot="286331">
            <a:off x="7501901" y="5576994"/>
            <a:ext cx="2216440" cy="1183832"/>
          </a:xfrm>
          <a:prstGeom prst="round2Same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50" name="Rettangolo 49">
            <a:extLst>
              <a:ext uri="{FF2B5EF4-FFF2-40B4-BE49-F238E27FC236}">
                <a16:creationId xmlns:a16="http://schemas.microsoft.com/office/drawing/2014/main" id="{E1FD2B9C-B333-834F-9AC0-077A6223A3DD}"/>
              </a:ext>
            </a:extLst>
          </p:cNvPr>
          <p:cNvSpPr/>
          <p:nvPr/>
        </p:nvSpPr>
        <p:spPr>
          <a:xfrm>
            <a:off x="7465414" y="5713831"/>
            <a:ext cx="243632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centrogen3.rpu@focolare.org</a:t>
            </a:r>
            <a:endParaRPr lang="it-IT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Rettangolo 50">
            <a:extLst>
              <a:ext uri="{FF2B5EF4-FFF2-40B4-BE49-F238E27FC236}">
                <a16:creationId xmlns:a16="http://schemas.microsoft.com/office/drawing/2014/main" id="{2A80B8F1-A53D-674E-A3D3-99746C50DE66}"/>
              </a:ext>
            </a:extLst>
          </p:cNvPr>
          <p:cNvSpPr/>
          <p:nvPr/>
        </p:nvSpPr>
        <p:spPr>
          <a:xfrm>
            <a:off x="7400668" y="6085435"/>
            <a:ext cx="248223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Adapted byTeens4Unity from the </a:t>
            </a:r>
          </a:p>
          <a:p>
            <a:pPr algn="ctr"/>
            <a:r>
              <a:rPr lang="it-IT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Word of Life written by </a:t>
            </a:r>
          </a:p>
          <a:p>
            <a:pPr algn="ctr"/>
            <a:r>
              <a:rPr lang="it-IT" sz="100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Patrizia Mazzola and her team</a:t>
            </a:r>
            <a:endParaRPr lang="it-IT" sz="1000" dirty="0">
              <a:solidFill>
                <a:schemeClr val="bg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7" name="Rettangolo 106">
            <a:extLst>
              <a:ext uri="{FF2B5EF4-FFF2-40B4-BE49-F238E27FC236}">
                <a16:creationId xmlns:a16="http://schemas.microsoft.com/office/drawing/2014/main" id="{1C4AF358-7F0B-4819-BDEA-8AA98149238C}"/>
              </a:ext>
            </a:extLst>
          </p:cNvPr>
          <p:cNvSpPr/>
          <p:nvPr/>
        </p:nvSpPr>
        <p:spPr>
          <a:xfrm>
            <a:off x="7525331" y="3215116"/>
            <a:ext cx="2347578" cy="18160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540"/>
              </a:lnSpc>
            </a:pPr>
            <a:r>
              <a:rPr lang="it-IT" sz="1200" b="1" i="1" dirty="0">
                <a:latin typeface="Arial Black" panose="020B0604020202020204" pitchFamily="34" charset="0"/>
                <a:cs typeface="Arial Black" panose="020B0604020202020204" pitchFamily="34" charset="0"/>
              </a:rPr>
              <a:t>As a gift to one another, let’s remember and share those moments when we experienced the love of God for us and felt a very special joy. It is these moments that help us understand the true meaning of life.</a:t>
            </a:r>
            <a:endParaRPr lang="it-IT" sz="1200" b="1" i="1" dirty="0">
              <a:effectLst/>
              <a:latin typeface="Arial Black" panose="020B0604020202020204" pitchFamily="34" charset="0"/>
              <a:cs typeface="Arial Black" panose="020B0604020202020204" pitchFamily="34" charset="0"/>
            </a:endParaRPr>
          </a:p>
        </p:txBody>
      </p:sp>
      <p:sp>
        <p:nvSpPr>
          <p:cNvPr id="15" name="Rettangolo 14">
            <a:extLst>
              <a:ext uri="{FF2B5EF4-FFF2-40B4-BE49-F238E27FC236}">
                <a16:creationId xmlns:a16="http://schemas.microsoft.com/office/drawing/2014/main" id="{61150539-8EC8-0060-5BE6-FD067FF17CE9}"/>
              </a:ext>
            </a:extLst>
          </p:cNvPr>
          <p:cNvSpPr/>
          <p:nvPr/>
        </p:nvSpPr>
        <p:spPr>
          <a:xfrm>
            <a:off x="7516607" y="161229"/>
            <a:ext cx="25053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it-IT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 can face the difficulties together and </a:t>
            </a:r>
            <a:r>
              <a:rPr lang="it-IT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discover in them the presence of God</a:t>
            </a:r>
            <a:r>
              <a:rPr lang="it-IT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guiding our life, which will also help us to continue with confidence along our journey. </a:t>
            </a:r>
          </a:p>
        </p:txBody>
      </p:sp>
      <p:sp>
        <p:nvSpPr>
          <p:cNvPr id="34" name="CasellaDiTesto 33">
            <a:extLst>
              <a:ext uri="{FF2B5EF4-FFF2-40B4-BE49-F238E27FC236}">
                <a16:creationId xmlns:a16="http://schemas.microsoft.com/office/drawing/2014/main" id="{6E01455E-24CB-81CB-F589-9651714D6604}"/>
              </a:ext>
            </a:extLst>
          </p:cNvPr>
          <p:cNvSpPr txBox="1"/>
          <p:nvPr/>
        </p:nvSpPr>
        <p:spPr>
          <a:xfrm>
            <a:off x="4951699" y="1558483"/>
            <a:ext cx="2479130" cy="23493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580"/>
              </a:lnSpc>
            </a:pPr>
            <a:r>
              <a:rPr lang="it-IT" sz="1600" b="1" cap="all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«We are called </a:t>
            </a:r>
            <a:br>
              <a:rPr lang="it-IT" sz="1600" b="1" cap="all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1600" b="1" cap="all" dirty="0">
                <a:solidFill>
                  <a:srgbClr val="FFC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to see </a:t>
            </a:r>
            <a:br>
              <a:rPr lang="it-IT" sz="1600" b="1" cap="all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1600" b="1" cap="all" dirty="0">
                <a:solidFill>
                  <a:srgbClr val="92D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what others need, </a:t>
            </a:r>
            <a:br>
              <a:rPr lang="it-IT" sz="1600" b="1" cap="all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1600" b="1" cap="all" dirty="0">
                <a:solidFill>
                  <a:srgbClr val="CB357B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to help </a:t>
            </a:r>
            <a:r>
              <a:rPr lang="it-IT" sz="1600" b="1" cap="all" dirty="0" err="1">
                <a:solidFill>
                  <a:srgbClr val="CB357B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our</a:t>
            </a:r>
            <a:r>
              <a:rPr lang="it-IT" sz="1600" b="1" cap="all" dirty="0">
                <a:solidFill>
                  <a:srgbClr val="CB357B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b="1" cap="all">
                <a:solidFill>
                  <a:srgbClr val="CB357B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neighboUrs</a:t>
            </a:r>
            <a:br>
              <a:rPr lang="it-IT" sz="1600" b="1" cap="all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1600" b="1" cap="all" dirty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whenever they experience hardship, </a:t>
            </a:r>
            <a:br>
              <a:rPr lang="it-IT" sz="1600" b="1" cap="all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1600" b="1" cap="all" dirty="0">
                <a:solidFill>
                  <a:srgbClr val="00B0F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to share  </a:t>
            </a:r>
            <a:br>
              <a:rPr lang="it-IT" sz="1600" b="1" cap="all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1600" b="1" cap="all" dirty="0">
                <a:solidFill>
                  <a:srgbClr val="00873E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both their joy</a:t>
            </a:r>
            <a:br>
              <a:rPr lang="it-IT" sz="1600" b="1" cap="all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1600" b="1" cap="all" dirty="0">
                <a:solidFill>
                  <a:srgbClr val="EE7D3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and their sorrow». </a:t>
            </a:r>
          </a:p>
        </p:txBody>
      </p:sp>
      <p:sp>
        <p:nvSpPr>
          <p:cNvPr id="40" name="CasellaDiTesto 39">
            <a:extLst>
              <a:ext uri="{FF2B5EF4-FFF2-40B4-BE49-F238E27FC236}">
                <a16:creationId xmlns:a16="http://schemas.microsoft.com/office/drawing/2014/main" id="{802C75E1-9FC7-6A97-72E8-F55C1A8A1905}"/>
              </a:ext>
            </a:extLst>
          </p:cNvPr>
          <p:cNvSpPr txBox="1"/>
          <p:nvPr/>
        </p:nvSpPr>
        <p:spPr>
          <a:xfrm>
            <a:off x="4933208" y="5792921"/>
            <a:ext cx="2489822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Our task is to </a:t>
            </a:r>
          </a:p>
          <a:p>
            <a:pPr algn="ctr"/>
            <a:r>
              <a:rPr lang="it-IT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KEEP OUR EYES OPEN </a:t>
            </a:r>
          </a:p>
          <a:p>
            <a:pPr algn="ctr"/>
            <a:r>
              <a:rPr lang="it-IT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TO ALL THE PEOPLE</a:t>
            </a:r>
            <a:endParaRPr lang="it-IT" sz="1200" b="1" cap="all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it-IT" sz="1200" b="1" dirty="0">
                <a:latin typeface="Arial" panose="020B0604020202020204" pitchFamily="34" charset="0"/>
                <a:cs typeface="Arial" panose="020B0604020202020204" pitchFamily="34" charset="0"/>
              </a:rPr>
              <a:t>AROUND US, </a:t>
            </a:r>
          </a:p>
          <a:p>
            <a:pPr algn="ctr"/>
            <a:r>
              <a:rPr lang="it-IT" sz="1200" b="1" dirty="0">
                <a:latin typeface="Arial" panose="020B0604020202020204" pitchFamily="34" charset="0"/>
                <a:cs typeface="Arial" panose="020B0604020202020204" pitchFamily="34" charset="0"/>
              </a:rPr>
              <a:t>to everyone in the world.</a:t>
            </a:r>
            <a:endParaRPr lang="it-IT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CasellaDiTesto 72">
            <a:extLst>
              <a:ext uri="{FF2B5EF4-FFF2-40B4-BE49-F238E27FC236}">
                <a16:creationId xmlns:a16="http://schemas.microsoft.com/office/drawing/2014/main" id="{27E06B3F-E2B1-C729-68C2-5319B9B2D5B2}"/>
              </a:ext>
            </a:extLst>
          </p:cNvPr>
          <p:cNvSpPr txBox="1"/>
          <p:nvPr/>
        </p:nvSpPr>
        <p:spPr>
          <a:xfrm>
            <a:off x="5044178" y="153286"/>
            <a:ext cx="2274141" cy="5924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340"/>
              </a:lnSpc>
            </a:pPr>
            <a:r>
              <a:rPr lang="it-IT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«When we are convinced that God loves us,we can become</a:t>
            </a:r>
          </a:p>
        </p:txBody>
      </p:sp>
      <p:sp>
        <p:nvSpPr>
          <p:cNvPr id="85" name="Ovale 84">
            <a:extLst>
              <a:ext uri="{FF2B5EF4-FFF2-40B4-BE49-F238E27FC236}">
                <a16:creationId xmlns:a16="http://schemas.microsoft.com/office/drawing/2014/main" id="{E128C25E-C492-6839-302B-0AE4D767710E}"/>
              </a:ext>
            </a:extLst>
          </p:cNvPr>
          <p:cNvSpPr/>
          <p:nvPr/>
        </p:nvSpPr>
        <p:spPr>
          <a:xfrm>
            <a:off x="1779058" y="140646"/>
            <a:ext cx="518846" cy="51884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6" name="CasellaDiTesto 85">
            <a:extLst>
              <a:ext uri="{FF2B5EF4-FFF2-40B4-BE49-F238E27FC236}">
                <a16:creationId xmlns:a16="http://schemas.microsoft.com/office/drawing/2014/main" id="{3C038D68-A072-2ACA-4681-6939B359D2A6}"/>
              </a:ext>
            </a:extLst>
          </p:cNvPr>
          <p:cNvSpPr txBox="1"/>
          <p:nvPr/>
        </p:nvSpPr>
        <p:spPr>
          <a:xfrm>
            <a:off x="1826306" y="265277"/>
            <a:ext cx="401199" cy="343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920"/>
              </a:lnSpc>
            </a:pPr>
            <a:r>
              <a:rPr lang="it-IT" sz="2400" b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2</a:t>
            </a:r>
          </a:p>
        </p:txBody>
      </p:sp>
      <p:sp>
        <p:nvSpPr>
          <p:cNvPr id="79" name="CasellaDiTesto 78">
            <a:extLst>
              <a:ext uri="{FF2B5EF4-FFF2-40B4-BE49-F238E27FC236}">
                <a16:creationId xmlns:a16="http://schemas.microsoft.com/office/drawing/2014/main" id="{CDF198DD-1711-687E-A9B4-D2EC4B93F7AE}"/>
              </a:ext>
            </a:extLst>
          </p:cNvPr>
          <p:cNvSpPr txBox="1"/>
          <p:nvPr/>
        </p:nvSpPr>
        <p:spPr>
          <a:xfrm>
            <a:off x="98582" y="3481700"/>
            <a:ext cx="236656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200" cap="all" dirty="0">
                <a:latin typeface="Arial" panose="020B0604020202020204" pitchFamily="34" charset="0"/>
              </a:rPr>
              <a:t>This </a:t>
            </a:r>
            <a:r>
              <a:rPr lang="it-IT" sz="1200" b="1" cap="all" dirty="0">
                <a:latin typeface="Arial" panose="020B0604020202020204" pitchFamily="34" charset="0"/>
              </a:rPr>
              <a:t>word of Life </a:t>
            </a:r>
            <a:r>
              <a:rPr lang="it-IT" sz="1200" cap="all" dirty="0">
                <a:latin typeface="Arial" panose="020B0604020202020204" pitchFamily="34" charset="0"/>
              </a:rPr>
              <a:t>renews our trust in god and gives us  comfort.</a:t>
            </a:r>
            <a:endParaRPr lang="it-IT" b="1" cap="all" dirty="0">
              <a:solidFill>
                <a:srgbClr val="FF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B5E09BE6-A8B0-F74E-3E64-0E0817B33656}"/>
              </a:ext>
            </a:extLst>
          </p:cNvPr>
          <p:cNvSpPr txBox="1"/>
          <p:nvPr/>
        </p:nvSpPr>
        <p:spPr>
          <a:xfrm>
            <a:off x="2483391" y="163992"/>
            <a:ext cx="2469609" cy="335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920"/>
              </a:lnSpc>
            </a:pPr>
            <a:r>
              <a:rPr lang="it-IT" b="1" dirty="0">
                <a:solidFill>
                  <a:srgbClr val="EE7D3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LIVING the WORD</a:t>
            </a:r>
          </a:p>
        </p:txBody>
      </p:sp>
      <p:pic>
        <p:nvPicPr>
          <p:cNvPr id="7" name="Immagine 6" descr="Immagine che contiene testo, clipart&#10;&#10;Descrizione generata automaticamente">
            <a:extLst>
              <a:ext uri="{FF2B5EF4-FFF2-40B4-BE49-F238E27FC236}">
                <a16:creationId xmlns:a16="http://schemas.microsoft.com/office/drawing/2014/main" id="{AA7D17FF-12B7-4ABE-5915-BF4414247F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3888" y="1822573"/>
            <a:ext cx="2325480" cy="1112186"/>
          </a:xfrm>
          <a:prstGeom prst="rect">
            <a:avLst/>
          </a:prstGeom>
        </p:spPr>
      </p:pic>
      <p:sp>
        <p:nvSpPr>
          <p:cNvPr id="2" name="Rettangolo 1">
            <a:extLst>
              <a:ext uri="{FF2B5EF4-FFF2-40B4-BE49-F238E27FC236}">
                <a16:creationId xmlns:a16="http://schemas.microsoft.com/office/drawing/2014/main" id="{9CDC0D62-061D-49FC-53EA-D0752B61C716}"/>
              </a:ext>
            </a:extLst>
          </p:cNvPr>
          <p:cNvSpPr/>
          <p:nvPr/>
        </p:nvSpPr>
        <p:spPr>
          <a:xfrm>
            <a:off x="2528415" y="5029590"/>
            <a:ext cx="2371293" cy="1887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40"/>
              </a:lnSpc>
            </a:pPr>
            <a:r>
              <a:rPr lang="it-IT" sz="1200" b="1" i="1" dirty="0">
                <a:latin typeface="Arial Black" panose="020B0604020202020204" pitchFamily="34" charset="0"/>
                <a:cs typeface="Arial Black" panose="020B0604020202020204" pitchFamily="34" charset="0"/>
              </a:rPr>
              <a:t>When we got back to school, the way she said goodbye surprised me. She said: «Thank you for not leaving me alone.» Later she invited me to come to her house, and with some of my friends we went to play with her. </a:t>
            </a:r>
            <a:br>
              <a:rPr lang="it-IT" sz="1200" b="1" i="1" dirty="0">
                <a:latin typeface="Arial Black" panose="020B0604020202020204" pitchFamily="34" charset="0"/>
                <a:cs typeface="Arial Black" panose="020B0604020202020204" pitchFamily="34" charset="0"/>
              </a:rPr>
            </a:br>
            <a:endParaRPr lang="it-IT" sz="1200" b="1" i="1" dirty="0">
              <a:latin typeface="Arial Black" panose="020B0604020202020204" pitchFamily="34" charset="0"/>
              <a:cs typeface="Arial Black" panose="020B0604020202020204" pitchFamily="34" charset="0"/>
            </a:endParaRPr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0B4B2C82-6834-B6F2-3A18-A4F2007F235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274" y="180092"/>
            <a:ext cx="2345599" cy="2345599"/>
          </a:xfrm>
          <a:prstGeom prst="rect">
            <a:avLst/>
          </a:prstGeom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5D7972A6-DD6E-CA6B-8C45-C9FC212C1AA0}"/>
              </a:ext>
            </a:extLst>
          </p:cNvPr>
          <p:cNvSpPr txBox="1"/>
          <p:nvPr/>
        </p:nvSpPr>
        <p:spPr>
          <a:xfrm>
            <a:off x="98584" y="4064743"/>
            <a:ext cx="2494288" cy="20672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180"/>
              </a:lnSpc>
            </a:pPr>
            <a:r>
              <a:rPr lang="it-IT" sz="2000" b="1" cap="all" dirty="0">
                <a:solidFill>
                  <a:srgbClr val="FFC000"/>
                </a:solidFill>
                <a:latin typeface="Arial" panose="020B0604020202020204" pitchFamily="34" charset="0"/>
              </a:rPr>
              <a:t>w</a:t>
            </a:r>
            <a:r>
              <a:rPr lang="it-IT" sz="2000" b="1" cap="all" dirty="0">
                <a:solidFill>
                  <a:srgbClr val="FFC000"/>
                </a:solidFill>
                <a:effectLst/>
                <a:latin typeface="Arial" panose="020B0604020202020204" pitchFamily="34" charset="0"/>
              </a:rPr>
              <a:t>e are</a:t>
            </a:r>
            <a:br>
              <a:rPr lang="it-IT" sz="2000" b="1" cap="all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</a:br>
            <a:r>
              <a:rPr lang="it-IT" sz="2000" b="1" cap="all" dirty="0">
                <a:solidFill>
                  <a:srgbClr val="92D050"/>
                </a:solidFill>
                <a:latin typeface="Arial" panose="020B0604020202020204" pitchFamily="34" charset="0"/>
              </a:rPr>
              <a:t>n</a:t>
            </a:r>
            <a:r>
              <a:rPr lang="it-IT" sz="2000" b="1" cap="all" dirty="0">
                <a:solidFill>
                  <a:srgbClr val="92D050"/>
                </a:solidFill>
                <a:effectLst/>
                <a:latin typeface="Arial" panose="020B0604020202020204" pitchFamily="34" charset="0"/>
              </a:rPr>
              <a:t>ever alone</a:t>
            </a:r>
          </a:p>
          <a:p>
            <a:pPr>
              <a:lnSpc>
                <a:spcPts val="2180"/>
              </a:lnSpc>
            </a:pPr>
            <a:r>
              <a:rPr lang="it-IT" sz="2000" b="1" cap="all" dirty="0">
                <a:solidFill>
                  <a:srgbClr val="CB357B"/>
                </a:solidFill>
                <a:effectLst/>
                <a:latin typeface="Arial" panose="020B0604020202020204" pitchFamily="34" charset="0"/>
              </a:rPr>
              <a:t>on our </a:t>
            </a:r>
            <a:r>
              <a:rPr lang="it-IT" sz="2000" b="1" cap="all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journey. </a:t>
            </a:r>
          </a:p>
          <a:p>
            <a:pPr>
              <a:lnSpc>
                <a:spcPts val="2180"/>
              </a:lnSpc>
            </a:pPr>
            <a:r>
              <a:rPr lang="it-IT" sz="2000" b="1" cap="all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God loves us </a:t>
            </a:r>
            <a:r>
              <a:rPr lang="it-IT" sz="2000" b="1" cap="all" dirty="0">
                <a:solidFill>
                  <a:schemeClr val="accent2"/>
                </a:solidFill>
                <a:effectLst/>
                <a:latin typeface="Arial" panose="020B0604020202020204" pitchFamily="34" charset="0"/>
              </a:rPr>
              <a:t>and is always with us. </a:t>
            </a:r>
          </a:p>
        </p:txBody>
      </p:sp>
      <p:sp>
        <p:nvSpPr>
          <p:cNvPr id="18" name="Rettangolo con angoli arrotondati 17">
            <a:extLst>
              <a:ext uri="{FF2B5EF4-FFF2-40B4-BE49-F238E27FC236}">
                <a16:creationId xmlns:a16="http://schemas.microsoft.com/office/drawing/2014/main" id="{C297FFB5-1D24-BDB2-A530-90B29E0B0EC7}"/>
              </a:ext>
            </a:extLst>
          </p:cNvPr>
          <p:cNvSpPr/>
          <p:nvPr/>
        </p:nvSpPr>
        <p:spPr>
          <a:xfrm rot="21397953">
            <a:off x="98583" y="2583529"/>
            <a:ext cx="2274227" cy="667396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1" name="Rettangolo 40">
            <a:extLst>
              <a:ext uri="{FF2B5EF4-FFF2-40B4-BE49-F238E27FC236}">
                <a16:creationId xmlns:a16="http://schemas.microsoft.com/office/drawing/2014/main" id="{B9A4FA4E-5219-07E6-5B0D-3E250396FCBE}"/>
              </a:ext>
            </a:extLst>
          </p:cNvPr>
          <p:cNvSpPr/>
          <p:nvPr/>
        </p:nvSpPr>
        <p:spPr>
          <a:xfrm rot="10597953" flipV="1">
            <a:off x="115745" y="2714417"/>
            <a:ext cx="2250752" cy="5283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660"/>
              </a:lnSpc>
            </a:pPr>
            <a:r>
              <a:rPr lang="it-IT" b="1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«You are </a:t>
            </a:r>
            <a:r>
              <a:rPr lang="it-IT" b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the God who sees me».</a:t>
            </a:r>
            <a:endParaRPr lang="it-IT" dirty="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5" name="CasellaDiTesto 54">
            <a:extLst>
              <a:ext uri="{FF2B5EF4-FFF2-40B4-BE49-F238E27FC236}">
                <a16:creationId xmlns:a16="http://schemas.microsoft.com/office/drawing/2014/main" id="{A8023564-3514-6E49-A589-E60A4A526B1E}"/>
              </a:ext>
            </a:extLst>
          </p:cNvPr>
          <p:cNvSpPr txBox="1"/>
          <p:nvPr/>
        </p:nvSpPr>
        <p:spPr>
          <a:xfrm rot="18900000">
            <a:off x="-198489" y="479355"/>
            <a:ext cx="1540324" cy="320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920"/>
              </a:lnSpc>
            </a:pPr>
            <a:r>
              <a:rPr lang="it-IT" sz="14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WORD of </a:t>
            </a:r>
            <a:r>
              <a:rPr lang="it-IT" sz="1400" b="1" dirty="0">
                <a:latin typeface="Arial Black" panose="020B0604020202020204" pitchFamily="34" charset="0"/>
                <a:cs typeface="Arial Black" panose="020B0604020202020204" pitchFamily="34" charset="0"/>
              </a:rPr>
              <a:t>LIFE</a:t>
            </a:r>
          </a:p>
        </p:txBody>
      </p:sp>
      <p:pic>
        <p:nvPicPr>
          <p:cNvPr id="22" name="Immagine 21">
            <a:extLst>
              <a:ext uri="{FF2B5EF4-FFF2-40B4-BE49-F238E27FC236}">
                <a16:creationId xmlns:a16="http://schemas.microsoft.com/office/drawing/2014/main" id="{4FD4A790-7646-C167-BB0A-EFD91A11AACA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35779"/>
          <a:stretch/>
        </p:blipFill>
        <p:spPr>
          <a:xfrm>
            <a:off x="1060267" y="5876333"/>
            <a:ext cx="1427285" cy="916623"/>
          </a:xfrm>
          <a:prstGeom prst="rect">
            <a:avLst/>
          </a:prstGeom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id="{9EDEFB92-ACC7-1838-965F-C97F155AA0D1}"/>
              </a:ext>
            </a:extLst>
          </p:cNvPr>
          <p:cNvSpPr/>
          <p:nvPr/>
        </p:nvSpPr>
        <p:spPr>
          <a:xfrm>
            <a:off x="2550334" y="3053330"/>
            <a:ext cx="234279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40"/>
              </a:lnSpc>
            </a:pPr>
            <a:r>
              <a:rPr lang="it-IT" sz="1100" dirty="0">
                <a:latin typeface="Arial" panose="020B0604020202020204" pitchFamily="34" charset="0"/>
                <a:cs typeface="Arial" panose="020B0604020202020204" pitchFamily="34" charset="0"/>
              </a:rPr>
              <a:t>During an outing with the class, I happened to sit next to her on the bus. On the way we exchanged only a few words. I resisted the temptation to move to another seat where I would be with the group of my close friends.</a:t>
            </a:r>
          </a:p>
          <a:p>
            <a:pPr>
              <a:lnSpc>
                <a:spcPts val="1240"/>
              </a:lnSpc>
            </a:pPr>
            <a:r>
              <a:rPr lang="it-IT" sz="1100" dirty="0">
                <a:latin typeface="Arial" panose="020B0604020202020204" pitchFamily="34" charset="0"/>
                <a:cs typeface="Arial" panose="020B0604020202020204" pitchFamily="34" charset="0"/>
              </a:rPr>
              <a:t>Then I decided to spend the whole day with her, </a:t>
            </a:r>
            <a:r>
              <a:rPr lang="it-IT" sz="1100" b="1" dirty="0">
                <a:latin typeface="Arial" panose="020B0604020202020204" pitchFamily="34" charset="0"/>
                <a:cs typeface="Arial" panose="020B0604020202020204" pitchFamily="34" charset="0"/>
              </a:rPr>
              <a:t>so that I could be a small sign of God’s love</a:t>
            </a:r>
            <a:r>
              <a:rPr lang="it-IT" sz="1100" dirty="0">
                <a:latin typeface="Arial" panose="020B0604020202020204" pitchFamily="34" charset="0"/>
                <a:cs typeface="Arial" panose="020B0604020202020204" pitchFamily="34" charset="0"/>
              </a:rPr>
              <a:t>. On the ride home it was the same – many moments of silence between us. </a:t>
            </a:r>
          </a:p>
        </p:txBody>
      </p:sp>
      <p:pic>
        <p:nvPicPr>
          <p:cNvPr id="30" name="Immagine 29">
            <a:extLst>
              <a:ext uri="{FF2B5EF4-FFF2-40B4-BE49-F238E27FC236}">
                <a16:creationId xmlns:a16="http://schemas.microsoft.com/office/drawing/2014/main" id="{1713DCE6-3F6B-761D-514E-2F8070B830D2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r="5542"/>
          <a:stretch/>
        </p:blipFill>
        <p:spPr>
          <a:xfrm>
            <a:off x="7421182" y="1362511"/>
            <a:ext cx="2514802" cy="1758000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989B1BCD-EC7D-1BF8-E3FA-F823190CA265}"/>
              </a:ext>
            </a:extLst>
          </p:cNvPr>
          <p:cNvSpPr txBox="1"/>
          <p:nvPr/>
        </p:nvSpPr>
        <p:spPr>
          <a:xfrm>
            <a:off x="5033593" y="1115089"/>
            <a:ext cx="2274141" cy="425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340"/>
              </a:lnSpc>
            </a:pPr>
            <a:r>
              <a:rPr lang="it-IT" sz="1200" b="1" dirty="0">
                <a:latin typeface="Arial" panose="020B0604020202020204" pitchFamily="34" charset="0"/>
                <a:cs typeface="Arial" panose="020B0604020202020204" pitchFamily="34" charset="0"/>
              </a:rPr>
              <a:t>giving his love to many other people»</a:t>
            </a:r>
            <a:r>
              <a:rPr lang="it-IT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ACBE6513-2AAE-C642-2A13-F1F3F46BCF95}"/>
              </a:ext>
            </a:extLst>
          </p:cNvPr>
          <p:cNvSpPr txBox="1"/>
          <p:nvPr/>
        </p:nvSpPr>
        <p:spPr>
          <a:xfrm>
            <a:off x="5044178" y="721083"/>
            <a:ext cx="2274141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540"/>
              </a:lnSpc>
            </a:pPr>
            <a:r>
              <a:rPr lang="it-IT" sz="1600" b="1" cap="all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messENGERS OF HIS LOVE</a:t>
            </a:r>
            <a:r>
              <a:rPr lang="it-IT" sz="1600" b="1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endParaRPr lang="it-IT" sz="16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Immagine 15">
            <a:extLst>
              <a:ext uri="{FF2B5EF4-FFF2-40B4-BE49-F238E27FC236}">
                <a16:creationId xmlns:a16="http://schemas.microsoft.com/office/drawing/2014/main" id="{39360A29-82D8-8899-0E75-AFE23DC4AC9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69593" y="4891508"/>
            <a:ext cx="694150" cy="694150"/>
          </a:xfrm>
          <a:prstGeom prst="rect">
            <a:avLst/>
          </a:prstGeom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A16ABE8E-1A5F-3EF8-D44A-F0C03D3F81D9}"/>
              </a:ext>
            </a:extLst>
          </p:cNvPr>
          <p:cNvSpPr txBox="1"/>
          <p:nvPr/>
        </p:nvSpPr>
        <p:spPr>
          <a:xfrm rot="18900000">
            <a:off x="1304377" y="1886579"/>
            <a:ext cx="1264309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900" b="1" dirty="0">
                <a:effectLst/>
                <a:latin typeface="Arial" panose="020B0604020202020204" pitchFamily="34" charset="0"/>
              </a:rPr>
              <a:t>(See Genesis 16:13)</a:t>
            </a:r>
            <a:endParaRPr lang="it-IT" sz="900" dirty="0"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70347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2598</TotalTime>
  <Words>403</Words>
  <Application>Microsoft Office PowerPoint</Application>
  <PresentationFormat>A4 Paper (210x297 mm)</PresentationFormat>
  <Paragraphs>30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Arial Black</vt:lpstr>
      <vt:lpstr>Arial Narrow</vt:lpstr>
      <vt:lpstr>Calibri</vt:lpstr>
      <vt:lpstr>Calibri Light</vt:lpstr>
      <vt:lpstr>Tema di Office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ago spolti</dc:creator>
  <cp:lastModifiedBy>Claritas Violetto</cp:lastModifiedBy>
  <cp:revision>105</cp:revision>
  <dcterms:created xsi:type="dcterms:W3CDTF">2022-04-22T17:03:31Z</dcterms:created>
  <dcterms:modified xsi:type="dcterms:W3CDTF">2023-02-02T16:25:36Z</dcterms:modified>
</cp:coreProperties>
</file>