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73E"/>
    <a:srgbClr val="CB357B"/>
    <a:srgbClr val="EE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6" autoAdjust="0"/>
    <p:restoredTop sz="95890"/>
  </p:normalViewPr>
  <p:slideViewPr>
    <p:cSldViewPr snapToGrid="0" snapToObjects="1" showGuides="1">
      <p:cViewPr>
        <p:scale>
          <a:sx n="90" d="100"/>
          <a:sy n="90" d="100"/>
        </p:scale>
        <p:origin x="1458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 Paula Panzarini" userId="669e7281-ac13-49d6-8206-f159b0820f80" providerId="ADAL" clId="{412EE229-3A85-4253-80EE-12EBB1A66348}"/>
    <pc:docChg chg="modSld">
      <pc:chgData name="Ana Paula Panzarini" userId="669e7281-ac13-49d6-8206-f159b0820f80" providerId="ADAL" clId="{412EE229-3A85-4253-80EE-12EBB1A66348}" dt="2022-12-20T08:29:33.327" v="0" actId="1076"/>
      <pc:docMkLst>
        <pc:docMk/>
      </pc:docMkLst>
      <pc:sldChg chg="modSp mod">
        <pc:chgData name="Ana Paula Panzarini" userId="669e7281-ac13-49d6-8206-f159b0820f80" providerId="ADAL" clId="{412EE229-3A85-4253-80EE-12EBB1A66348}" dt="2022-12-20T08:29:33.327" v="0" actId="1076"/>
        <pc:sldMkLst>
          <pc:docMk/>
          <pc:sldMk cId="1181716005" sldId="258"/>
        </pc:sldMkLst>
        <pc:spChg chg="mod">
          <ac:chgData name="Ana Paula Panzarini" userId="669e7281-ac13-49d6-8206-f159b0820f80" providerId="ADAL" clId="{412EE229-3A85-4253-80EE-12EBB1A66348}" dt="2022-12-20T08:29:33.327" v="0" actId="1076"/>
          <ac:spMkLst>
            <pc:docMk/>
            <pc:sldMk cId="1181716005" sldId="258"/>
            <ac:spMk id="50" creationId="{E1FD2B9C-B333-834F-9AC0-077A6223A3D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31584E-B3B2-5E42-86B5-E1BC5A86B17C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43258C-6AA6-5E40-8A86-2BB46BF030B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272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02AF9E-63C1-0F4E-8EDA-72584D178BA0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1364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5363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312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3093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8900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6482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5980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585644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4757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7257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507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5462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A47C9-D0A8-6344-A83F-B26B6E9DF3B8}" type="datetimeFigureOut">
              <a:rPr lang="it-IT" smtClean="0"/>
              <a:t>20/12/2022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747B-26EE-1D49-9FEA-9C7577A4F52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999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centrogen3.rpu@focolare.org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8.png"/><Relationship Id="rId5" Type="http://schemas.openxmlformats.org/officeDocument/2006/relationships/image" Target="../media/image3.emf"/><Relationship Id="rId10" Type="http://schemas.openxmlformats.org/officeDocument/2006/relationships/image" Target="../media/image7.pn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ttangolo 83">
            <a:extLst>
              <a:ext uri="{FF2B5EF4-FFF2-40B4-BE49-F238E27FC236}">
                <a16:creationId xmlns:a16="http://schemas.microsoft.com/office/drawing/2014/main" id="{2B1B8747-6098-B188-14C4-B9798A0A5329}"/>
              </a:ext>
            </a:extLst>
          </p:cNvPr>
          <p:cNvSpPr/>
          <p:nvPr/>
        </p:nvSpPr>
        <p:spPr>
          <a:xfrm>
            <a:off x="7482017" y="-5506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2" name="Rettangolo con due angoli in diagonale arrotondati 101">
            <a:extLst>
              <a:ext uri="{FF2B5EF4-FFF2-40B4-BE49-F238E27FC236}">
                <a16:creationId xmlns:a16="http://schemas.microsoft.com/office/drawing/2014/main" id="{A105CAE4-2BAA-1C45-FD5C-8C933236AE73}"/>
              </a:ext>
            </a:extLst>
          </p:cNvPr>
          <p:cNvSpPr/>
          <p:nvPr/>
        </p:nvSpPr>
        <p:spPr>
          <a:xfrm>
            <a:off x="7632096" y="3387327"/>
            <a:ext cx="2250086" cy="2481037"/>
          </a:xfrm>
          <a:prstGeom prst="round2DiagRect">
            <a:avLst/>
          </a:prstGeom>
          <a:solidFill>
            <a:schemeClr val="bg1"/>
          </a:solidFill>
          <a:ln>
            <a:solidFill>
              <a:srgbClr val="00873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97" name="Immagine 96">
            <a:extLst>
              <a:ext uri="{FF2B5EF4-FFF2-40B4-BE49-F238E27FC236}">
                <a16:creationId xmlns:a16="http://schemas.microsoft.com/office/drawing/2014/main" id="{66E6AA13-B726-B3AF-73BB-D1537BC01B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785" t="7722" r="7887" b="7482"/>
          <a:stretch/>
        </p:blipFill>
        <p:spPr>
          <a:xfrm>
            <a:off x="4863161" y="1380567"/>
            <a:ext cx="1975005" cy="1505941"/>
          </a:xfrm>
          <a:prstGeom prst="rect">
            <a:avLst/>
          </a:prstGeom>
        </p:spPr>
      </p:pic>
      <p:pic>
        <p:nvPicPr>
          <p:cNvPr id="94" name="Immagine 93">
            <a:extLst>
              <a:ext uri="{FF2B5EF4-FFF2-40B4-BE49-F238E27FC236}">
                <a16:creationId xmlns:a16="http://schemas.microsoft.com/office/drawing/2014/main" id="{079F3205-1C03-CDB0-A5CC-2C19941CCF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5058119" y="10196"/>
            <a:ext cx="2303722" cy="1789912"/>
          </a:xfrm>
          <a:prstGeom prst="rect">
            <a:avLst/>
          </a:prstGeom>
        </p:spPr>
      </p:pic>
      <p:sp>
        <p:nvSpPr>
          <p:cNvPr id="82" name="Rettangolo 81">
            <a:extLst>
              <a:ext uri="{FF2B5EF4-FFF2-40B4-BE49-F238E27FC236}">
                <a16:creationId xmlns:a16="http://schemas.microsoft.com/office/drawing/2014/main" id="{C11C2159-0281-18B1-C843-52747866EB0C}"/>
              </a:ext>
            </a:extLst>
          </p:cNvPr>
          <p:cNvSpPr/>
          <p:nvPr/>
        </p:nvSpPr>
        <p:spPr>
          <a:xfrm>
            <a:off x="2511706" y="0"/>
            <a:ext cx="2494288" cy="688858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93" name="Immagine 92">
            <a:extLst>
              <a:ext uri="{FF2B5EF4-FFF2-40B4-BE49-F238E27FC236}">
                <a16:creationId xmlns:a16="http://schemas.microsoft.com/office/drawing/2014/main" id="{210F4F1C-636C-248D-C081-CD6FA863B8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4527" y="1398713"/>
            <a:ext cx="2303722" cy="1789912"/>
          </a:xfrm>
          <a:prstGeom prst="rect">
            <a:avLst/>
          </a:prstGeom>
        </p:spPr>
      </p:pic>
      <p:pic>
        <p:nvPicPr>
          <p:cNvPr id="56" name="Immagine 55">
            <a:extLst>
              <a:ext uri="{FF2B5EF4-FFF2-40B4-BE49-F238E27FC236}">
                <a16:creationId xmlns:a16="http://schemas.microsoft.com/office/drawing/2014/main" id="{2963C156-B60F-0EDD-4780-A3AE45DB87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-12935" y="466400"/>
            <a:ext cx="2503958" cy="2518194"/>
          </a:xfrm>
          <a:prstGeom prst="rect">
            <a:avLst/>
          </a:prstGeom>
        </p:spPr>
      </p:pic>
      <p:pic>
        <p:nvPicPr>
          <p:cNvPr id="81" name="Immagine 80" descr="Immagine che contiene persona&#10;&#10;Descrizione generata automaticamente">
            <a:extLst>
              <a:ext uri="{FF2B5EF4-FFF2-40B4-BE49-F238E27FC236}">
                <a16:creationId xmlns:a16="http://schemas.microsoft.com/office/drawing/2014/main" id="{699610AA-EC9F-F60D-B8C9-F774EDA0D8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23202"/>
          <a:stretch/>
        </p:blipFill>
        <p:spPr>
          <a:xfrm rot="21254163">
            <a:off x="5051539" y="4655244"/>
            <a:ext cx="2350329" cy="1352312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0A25098E-33ED-9392-4389-C086B329756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9245" b="16420"/>
          <a:stretch/>
        </p:blipFill>
        <p:spPr>
          <a:xfrm>
            <a:off x="-12935" y="2616562"/>
            <a:ext cx="2565886" cy="3251803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FC3249FB-0435-3776-4BE6-7992093A018E}"/>
              </a:ext>
            </a:extLst>
          </p:cNvPr>
          <p:cNvSpPr/>
          <p:nvPr/>
        </p:nvSpPr>
        <p:spPr>
          <a:xfrm>
            <a:off x="2514549" y="118174"/>
            <a:ext cx="2471994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100" b="1" cap="all" dirty="0">
                <a:effectLst/>
                <a:latin typeface="Arial" panose="020B0604020202020204" pitchFamily="34" charset="0"/>
              </a:rPr>
              <a:t>TALKING ABOUT JUSTICE </a:t>
            </a:r>
          </a:p>
          <a:p>
            <a:pPr algn="ctr"/>
            <a:r>
              <a:rPr lang="it-IT" sz="1100" b="1" cap="all" dirty="0">
                <a:effectLst/>
                <a:latin typeface="Arial" panose="020B0604020202020204" pitchFamily="34" charset="0"/>
              </a:rPr>
              <a:t>IS A HOT TOPIC. </a:t>
            </a:r>
            <a:br>
              <a:rPr lang="it-IT" sz="1100" b="1" cap="all" dirty="0">
                <a:effectLst/>
                <a:latin typeface="Arial" panose="020B0604020202020204" pitchFamily="34" charset="0"/>
              </a:rPr>
            </a:br>
            <a:r>
              <a:rPr lang="it-IT" sz="1100" dirty="0">
                <a:latin typeface="Arial" panose="020B0604020202020204" pitchFamily="34" charset="0"/>
              </a:rPr>
              <a:t>Inequality, violence and prejudice continue to spread in every area of society. It’s hard to give witness to a </a:t>
            </a:r>
            <a:r>
              <a:rPr lang="it-IT" sz="1100" b="1" dirty="0">
                <a:latin typeface="Arial" panose="020B0604020202020204" pitchFamily="34" charset="0"/>
              </a:rPr>
              <a:t>culture of peace and unity</a:t>
            </a:r>
            <a:r>
              <a:rPr lang="it-IT" sz="1100" dirty="0">
                <a:latin typeface="Arial" panose="020B0604020202020204" pitchFamily="34" charset="0"/>
              </a:rPr>
              <a:t>.</a:t>
            </a:r>
            <a:r>
              <a:rPr lang="it-IT" sz="1100" dirty="0">
                <a:effectLst/>
                <a:latin typeface="Arial" panose="020B0604020202020204" pitchFamily="34" charset="0"/>
              </a:rPr>
              <a:t> </a:t>
            </a:r>
            <a:r>
              <a:rPr lang="it-IT" sz="1200" b="1" dirty="0">
                <a:effectLst/>
                <a:latin typeface="Arial" panose="020B0604020202020204" pitchFamily="34" charset="0"/>
              </a:rPr>
              <a:t> </a:t>
            </a:r>
          </a:p>
        </p:txBody>
      </p: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A8023564-3514-6E49-A589-E60A4A526B1E}"/>
              </a:ext>
            </a:extLst>
          </p:cNvPr>
          <p:cNvSpPr txBox="1"/>
          <p:nvPr/>
        </p:nvSpPr>
        <p:spPr>
          <a:xfrm>
            <a:off x="-23412" y="86784"/>
            <a:ext cx="2535118" cy="335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b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WORD </a:t>
            </a:r>
            <a:r>
              <a:rPr lang="it-IT" b="1" i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of</a:t>
            </a:r>
            <a:r>
              <a:rPr lang="it-IT" b="1" dirty="0">
                <a:solidFill>
                  <a:srgbClr val="0070C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 LIFE</a:t>
            </a:r>
          </a:p>
        </p:txBody>
      </p:sp>
      <p:sp>
        <p:nvSpPr>
          <p:cNvPr id="87" name="Rettangolo con angoli arrotondati sullo stesso lato 86">
            <a:extLst>
              <a:ext uri="{FF2B5EF4-FFF2-40B4-BE49-F238E27FC236}">
                <a16:creationId xmlns:a16="http://schemas.microsoft.com/office/drawing/2014/main" id="{E15CEC66-48EC-FF9C-2986-71D66EE79D4A}"/>
              </a:ext>
            </a:extLst>
          </p:cNvPr>
          <p:cNvSpPr/>
          <p:nvPr/>
        </p:nvSpPr>
        <p:spPr>
          <a:xfrm rot="286331">
            <a:off x="7586648" y="6015330"/>
            <a:ext cx="2216440" cy="1183832"/>
          </a:xfrm>
          <a:prstGeom prst="round2Same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0" name="Rettangolo 49">
            <a:extLst>
              <a:ext uri="{FF2B5EF4-FFF2-40B4-BE49-F238E27FC236}">
                <a16:creationId xmlns:a16="http://schemas.microsoft.com/office/drawing/2014/main" id="{E1FD2B9C-B333-834F-9AC0-077A6223A3DD}"/>
              </a:ext>
            </a:extLst>
          </p:cNvPr>
          <p:cNvSpPr/>
          <p:nvPr/>
        </p:nvSpPr>
        <p:spPr>
          <a:xfrm>
            <a:off x="7490229" y="6039425"/>
            <a:ext cx="24363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centrogen3.rpu@focolare.org</a:t>
            </a:r>
            <a:endParaRPr lang="it-IT" sz="1200" b="1" dirty="0">
              <a:solidFill>
                <a:schemeClr val="bg1"/>
              </a:solidFill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51" name="Rettangolo 50">
            <a:extLst>
              <a:ext uri="{FF2B5EF4-FFF2-40B4-BE49-F238E27FC236}">
                <a16:creationId xmlns:a16="http://schemas.microsoft.com/office/drawing/2014/main" id="{2A80B8F1-A53D-674E-A3D3-99746C50DE66}"/>
              </a:ext>
            </a:extLst>
          </p:cNvPr>
          <p:cNvSpPr/>
          <p:nvPr/>
        </p:nvSpPr>
        <p:spPr>
          <a:xfrm>
            <a:off x="7482017" y="6253851"/>
            <a:ext cx="2482231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Adapted byTeens4Unity from the </a:t>
            </a:r>
          </a:p>
          <a:p>
            <a:pPr algn="ctr"/>
            <a:r>
              <a:rPr lang="it-I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 of Life written by </a:t>
            </a:r>
          </a:p>
          <a:p>
            <a:pPr algn="ctr"/>
            <a:r>
              <a:rPr lang="it-IT" sz="10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Patrizia Mazzola and her team</a:t>
            </a:r>
            <a:endParaRPr lang="it-IT" sz="1000" dirty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Rettangolo 95">
            <a:extLst>
              <a:ext uri="{FF2B5EF4-FFF2-40B4-BE49-F238E27FC236}">
                <a16:creationId xmlns:a16="http://schemas.microsoft.com/office/drawing/2014/main" id="{527C2450-ACF9-6F76-DA8F-722989679931}"/>
              </a:ext>
            </a:extLst>
          </p:cNvPr>
          <p:cNvSpPr/>
          <p:nvPr/>
        </p:nvSpPr>
        <p:spPr>
          <a:xfrm>
            <a:off x="2489821" y="3577755"/>
            <a:ext cx="2498868" cy="1310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it-IT" sz="1600" b="1" dirty="0">
                <a:effectLst/>
                <a:latin typeface="Arial" panose="020B0604020202020204" pitchFamily="34" charset="0"/>
              </a:rPr>
              <a:t>We have to take the position of </a:t>
            </a:r>
          </a:p>
          <a:p>
            <a:pPr algn="ctr">
              <a:lnSpc>
                <a:spcPts val="1900"/>
              </a:lnSpc>
            </a:pPr>
            <a:r>
              <a:rPr lang="it-IT" sz="1600" b="1" dirty="0">
                <a:effectLst/>
                <a:latin typeface="Arial" panose="020B0604020202020204" pitchFamily="34" charset="0"/>
              </a:rPr>
              <a:t>wanting to learn! </a:t>
            </a:r>
          </a:p>
          <a:p>
            <a:pPr algn="ctr">
              <a:lnSpc>
                <a:spcPts val="1900"/>
              </a:lnSpc>
            </a:pPr>
            <a:r>
              <a:rPr lang="it-IT" sz="1600" dirty="0">
                <a:effectLst/>
                <a:latin typeface="Arial" panose="020B0604020202020204" pitchFamily="34" charset="0"/>
              </a:rPr>
              <a:t>And this means we have to make the effort.</a:t>
            </a:r>
          </a:p>
        </p:txBody>
      </p:sp>
      <p:sp>
        <p:nvSpPr>
          <p:cNvPr id="107" name="Rettangolo 106">
            <a:extLst>
              <a:ext uri="{FF2B5EF4-FFF2-40B4-BE49-F238E27FC236}">
                <a16:creationId xmlns:a16="http://schemas.microsoft.com/office/drawing/2014/main" id="{1C4AF358-7F0B-4819-BDEA-8AA98149238C}"/>
              </a:ext>
            </a:extLst>
          </p:cNvPr>
          <p:cNvSpPr/>
          <p:nvPr/>
        </p:nvSpPr>
        <p:spPr>
          <a:xfrm>
            <a:off x="7534604" y="155586"/>
            <a:ext cx="234757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b="1" i="1" dirty="0">
                <a:effectLst/>
                <a:latin typeface="Helvetica" pitchFamily="2" charset="0"/>
              </a:rPr>
              <a:t>«</a:t>
            </a:r>
            <a:r>
              <a:rPr lang="en-GB" sz="1200" b="1" i="1" dirty="0">
                <a:latin typeface="Helvetica" panose="020B0604020202020204" pitchFamily="34" charset="0"/>
                <a:cs typeface="Helvetica" panose="020B0604020202020204" pitchFamily="34" charset="0"/>
              </a:rPr>
              <a:t>Without love, there will never be true justice, a sharing of goods between rich and poor, respect for the uniqueness of each human being and attention to their concrete situations.</a:t>
            </a:r>
            <a:r>
              <a:rPr lang="it-IT" sz="1200" b="1" i="1" dirty="0">
                <a:effectLst/>
                <a:latin typeface="Helvetica" pitchFamily="2" charset="0"/>
              </a:rPr>
              <a:t>»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16ABE8E-1A5F-3EF8-D44A-F0C03D3F81D9}"/>
              </a:ext>
            </a:extLst>
          </p:cNvPr>
          <p:cNvSpPr txBox="1"/>
          <p:nvPr/>
        </p:nvSpPr>
        <p:spPr>
          <a:xfrm>
            <a:off x="935182" y="1812177"/>
            <a:ext cx="1140581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050" b="1" dirty="0">
                <a:effectLst/>
                <a:latin typeface="Arial" panose="020B0604020202020204" pitchFamily="34" charset="0"/>
              </a:rPr>
              <a:t>(Isaiah 1:17)</a:t>
            </a:r>
            <a:endParaRPr lang="it-IT" sz="1050" dirty="0">
              <a:effectLst/>
              <a:latin typeface="Arial" panose="020B0604020202020204" pitchFamily="34" charset="0"/>
            </a:endParaRPr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61150539-8EC8-0060-5BE6-FD067FF17CE9}"/>
              </a:ext>
            </a:extLst>
          </p:cNvPr>
          <p:cNvSpPr/>
          <p:nvPr/>
        </p:nvSpPr>
        <p:spPr>
          <a:xfrm>
            <a:off x="7468523" y="2013764"/>
            <a:ext cx="2505328" cy="1349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20"/>
              </a:lnSpc>
            </a:pPr>
            <a:r>
              <a:rPr lang="it-IT" sz="1100" b="1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Living for a united world means helping to heal the wounds of humanity through small gestures that can create the sense of a «family» among everyone.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DA9B73A-E6D8-BEA8-996C-550B806BB6F8}"/>
              </a:ext>
            </a:extLst>
          </p:cNvPr>
          <p:cNvSpPr txBox="1"/>
          <p:nvPr/>
        </p:nvSpPr>
        <p:spPr>
          <a:xfrm>
            <a:off x="2367234" y="1792027"/>
            <a:ext cx="2508430" cy="746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it-IT" sz="1600" b="1" i="1" dirty="0">
                <a:latin typeface="Arial" panose="020B0604020202020204" pitchFamily="34" charset="0"/>
              </a:rPr>
              <a:t>How can we  </a:t>
            </a:r>
          </a:p>
          <a:p>
            <a:pPr algn="ctr">
              <a:lnSpc>
                <a:spcPts val="1700"/>
              </a:lnSpc>
            </a:pPr>
            <a:r>
              <a:rPr lang="it-IT" sz="1600" b="1" i="1" dirty="0">
                <a:latin typeface="Arial" panose="020B0604020202020204" pitchFamily="34" charset="0"/>
              </a:rPr>
              <a:t>learn to do</a:t>
            </a:r>
          </a:p>
          <a:p>
            <a:pPr algn="ctr">
              <a:lnSpc>
                <a:spcPts val="1700"/>
              </a:lnSpc>
            </a:pPr>
            <a:r>
              <a:rPr lang="it-IT" sz="1600" b="1" i="1" dirty="0">
                <a:latin typeface="Arial" panose="020B0604020202020204" pitchFamily="34" charset="0"/>
              </a:rPr>
              <a:t>          what is good?</a:t>
            </a:r>
            <a:endParaRPr lang="it-IT" sz="1600" b="1" i="1" dirty="0">
              <a:effectLst/>
              <a:latin typeface="Arial" panose="020B0604020202020204" pitchFamily="34" charset="0"/>
            </a:endParaRP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6E01455E-24CB-81CB-F589-9651714D6604}"/>
              </a:ext>
            </a:extLst>
          </p:cNvPr>
          <p:cNvSpPr txBox="1"/>
          <p:nvPr/>
        </p:nvSpPr>
        <p:spPr>
          <a:xfrm>
            <a:off x="4883408" y="2853064"/>
            <a:ext cx="2711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effectLst/>
                <a:latin typeface="Arial" panose="020B0604020202020204" pitchFamily="34" charset="0"/>
              </a:rPr>
              <a:t>It’s like a treasure that you really want and so you look for it. </a:t>
            </a:r>
          </a:p>
          <a:p>
            <a:pPr algn="ctr"/>
            <a:r>
              <a:rPr lang="it-IT" sz="1200" b="1" dirty="0">
                <a:effectLst/>
                <a:latin typeface="Arial" panose="020B0604020202020204" pitchFamily="34" charset="0"/>
              </a:rPr>
              <a:t>It’s the goal of all your actions. </a:t>
            </a:r>
          </a:p>
        </p:txBody>
      </p:sp>
      <p:sp>
        <p:nvSpPr>
          <p:cNvPr id="38" name="CasellaDiTesto 37">
            <a:extLst>
              <a:ext uri="{FF2B5EF4-FFF2-40B4-BE49-F238E27FC236}">
                <a16:creationId xmlns:a16="http://schemas.microsoft.com/office/drawing/2014/main" id="{91654624-E15A-6ABB-B30A-6D5232DAF0D4}"/>
              </a:ext>
            </a:extLst>
          </p:cNvPr>
          <p:cNvSpPr txBox="1"/>
          <p:nvPr/>
        </p:nvSpPr>
        <p:spPr>
          <a:xfrm>
            <a:off x="7673679" y="5441638"/>
            <a:ext cx="21942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i="1" u="none" strike="noStrike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Pope Francis’ M</a:t>
            </a:r>
            <a:r>
              <a:rPr lang="it-IT" sz="900" i="1" dirty="0">
                <a:effectLst/>
                <a:latin typeface="Arial Narrow" panose="020B0604020202020204" pitchFamily="34" charset="0"/>
                <a:cs typeface="Arial Narrow" panose="020B0604020202020204" pitchFamily="34" charset="0"/>
              </a:rPr>
              <a:t>essage to Young People for the World Youth Day, Lisbon 2023 </a:t>
            </a:r>
            <a:endParaRPr lang="it-IT" sz="900" i="1" dirty="0">
              <a:latin typeface="Arial Narrow" panose="020B0604020202020204" pitchFamily="34" charset="0"/>
              <a:cs typeface="Arial Narrow" panose="020B0604020202020204" pitchFamily="34" charset="0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802C75E1-9FC7-6A97-72E8-F55C1A8A1905}"/>
              </a:ext>
            </a:extLst>
          </p:cNvPr>
          <p:cNvSpPr txBox="1"/>
          <p:nvPr/>
        </p:nvSpPr>
        <p:spPr>
          <a:xfrm>
            <a:off x="4984958" y="3597418"/>
            <a:ext cx="2489822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050" cap="all" dirty="0">
                <a:solidFill>
                  <a:srgbClr val="0070C0"/>
                </a:solidFill>
                <a:latin typeface="Arial" panose="020B0604020202020204" pitchFamily="34" charset="0"/>
              </a:rPr>
              <a:t>This </a:t>
            </a:r>
            <a:r>
              <a:rPr lang="it-IT" sz="1050" b="1" cap="all" dirty="0">
                <a:solidFill>
                  <a:srgbClr val="0070C0"/>
                </a:solidFill>
                <a:latin typeface="Arial" panose="020B0604020202020204" pitchFamily="34" charset="0"/>
              </a:rPr>
              <a:t>word of life </a:t>
            </a:r>
            <a:r>
              <a:rPr lang="it-IT" sz="1050" cap="all" dirty="0">
                <a:solidFill>
                  <a:srgbClr val="0070C0"/>
                </a:solidFill>
                <a:latin typeface="Arial" panose="020B0604020202020204" pitchFamily="34" charset="0"/>
              </a:rPr>
              <a:t>urges us to help others, to be attentive to them and assist them in concrete ways when they need </a:t>
            </a:r>
            <a:r>
              <a:rPr lang="it-IT" sz="1050" cap="all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something. </a:t>
            </a:r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1E9F25E5-0C1A-8A73-E4B3-660DDF09500A}"/>
              </a:ext>
            </a:extLst>
          </p:cNvPr>
          <p:cNvSpPr txBox="1"/>
          <p:nvPr/>
        </p:nvSpPr>
        <p:spPr>
          <a:xfrm>
            <a:off x="4953359" y="6077250"/>
            <a:ext cx="248662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b="1" dirty="0">
                <a:effectLst/>
                <a:latin typeface="Arial" panose="020B0604020202020204" pitchFamily="34" charset="0"/>
              </a:rPr>
              <a:t>It requires that we open our hearts, our minds and our hands, reaching out especially to those who are suffering.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A4336F2-5F96-E07F-A28E-9D79A5CC6CC9}"/>
              </a:ext>
            </a:extLst>
          </p:cNvPr>
          <p:cNvSpPr/>
          <p:nvPr/>
        </p:nvSpPr>
        <p:spPr>
          <a:xfrm>
            <a:off x="2431138" y="4903029"/>
            <a:ext cx="2658494" cy="20672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it-IT" sz="1200" cap="all" dirty="0">
                <a:effectLst/>
                <a:latin typeface="Arial" panose="020B0604020202020204" pitchFamily="34" charset="0"/>
              </a:rPr>
              <a:t>Every day we always have something new </a:t>
            </a:r>
          </a:p>
          <a:p>
            <a:pPr algn="ctr">
              <a:lnSpc>
                <a:spcPts val="1600"/>
              </a:lnSpc>
            </a:pPr>
            <a:r>
              <a:rPr lang="it-IT" sz="1200" cap="all" dirty="0">
                <a:effectLst/>
                <a:latin typeface="Arial" panose="020B0604020202020204" pitchFamily="34" charset="0"/>
              </a:rPr>
              <a:t>to understand </a:t>
            </a:r>
          </a:p>
          <a:p>
            <a:pPr algn="ctr">
              <a:lnSpc>
                <a:spcPts val="1600"/>
              </a:lnSpc>
            </a:pPr>
            <a:r>
              <a:rPr lang="it-IT" sz="1200" cap="all" dirty="0">
                <a:effectLst/>
                <a:latin typeface="Arial" panose="020B0604020202020204" pitchFamily="34" charset="0"/>
              </a:rPr>
              <a:t>and to improve. </a:t>
            </a:r>
          </a:p>
          <a:p>
            <a:pPr algn="ctr">
              <a:lnSpc>
                <a:spcPts val="1600"/>
              </a:lnSpc>
            </a:pPr>
            <a:r>
              <a:rPr lang="it-IT" sz="1200" cap="all" dirty="0">
                <a:effectLst/>
                <a:latin typeface="Arial" panose="020B0604020202020204" pitchFamily="34" charset="0"/>
              </a:rPr>
              <a:t>But we can always </a:t>
            </a:r>
          </a:p>
          <a:p>
            <a:pPr algn="ctr"/>
            <a:r>
              <a:rPr lang="it-IT" sz="2000" b="1" cap="all" dirty="0">
                <a:latin typeface="Arial" panose="020B0604020202020204" pitchFamily="34" charset="0"/>
              </a:rPr>
              <a:t>start all </a:t>
            </a:r>
          </a:p>
          <a:p>
            <a:pPr algn="ctr">
              <a:lnSpc>
                <a:spcPts val="2300"/>
              </a:lnSpc>
            </a:pPr>
            <a:r>
              <a:rPr lang="it-IT" sz="2000" b="1" cap="all" dirty="0">
                <a:latin typeface="Arial" panose="020B0604020202020204" pitchFamily="34" charset="0"/>
              </a:rPr>
              <a:t>over again </a:t>
            </a:r>
          </a:p>
          <a:p>
            <a:pPr algn="ctr">
              <a:lnSpc>
                <a:spcPts val="2300"/>
              </a:lnSpc>
            </a:pPr>
            <a:r>
              <a:rPr lang="it-IT" sz="1200" cap="all" dirty="0">
                <a:effectLst/>
                <a:latin typeface="Arial" panose="020B0604020202020204" pitchFamily="34" charset="0"/>
              </a:rPr>
              <a:t>if we fail. 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D1ADFB40-6AE5-BC6A-5DCB-0DA38324ABCC}"/>
              </a:ext>
            </a:extLst>
          </p:cNvPr>
          <p:cNvSpPr txBox="1"/>
          <p:nvPr/>
        </p:nvSpPr>
        <p:spPr>
          <a:xfrm>
            <a:off x="7683970" y="3683903"/>
            <a:ext cx="2216395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00" dirty="0">
                <a:effectLst/>
                <a:latin typeface="CordiaNew"/>
              </a:rPr>
              <a:t>«</a:t>
            </a:r>
            <a:r>
              <a:rPr lang="en-US" sz="1000" dirty="0">
                <a:latin typeface="CordiaNew"/>
              </a:rPr>
              <a:t>When faced with concrete and urgent needs, we need to act quickly. </a:t>
            </a:r>
            <a:r>
              <a:rPr lang="en-US" sz="1000" b="1" dirty="0">
                <a:latin typeface="CordiaNew"/>
              </a:rPr>
              <a:t>How many people in our world look forward to a visit from someone who is concerned about them</a:t>
            </a:r>
            <a:r>
              <a:rPr lang="en-US" sz="1000" dirty="0">
                <a:latin typeface="CordiaNew"/>
              </a:rPr>
              <a:t>! How many of the elderly, the sick, the imprisoned and refugees need a look of sympathy from us, a visit from a brother or sister who scales the walls of indifference!</a:t>
            </a:r>
            <a:r>
              <a:rPr lang="it-IT" sz="1000" dirty="0">
                <a:effectLst/>
                <a:latin typeface="CordiaNew"/>
              </a:rPr>
              <a:t>» </a:t>
            </a:r>
            <a:endParaRPr lang="it-IT" sz="1000" dirty="0"/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B9A4FA4E-5219-07E6-5B0D-3E250396FCBE}"/>
              </a:ext>
            </a:extLst>
          </p:cNvPr>
          <p:cNvSpPr/>
          <p:nvPr/>
        </p:nvSpPr>
        <p:spPr>
          <a:xfrm rot="10800000" flipV="1">
            <a:off x="231935" y="1184960"/>
            <a:ext cx="185182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480"/>
              </a:lnSpc>
            </a:pPr>
            <a:r>
              <a:rPr lang="it-IT" sz="1400" b="1" cap="all" dirty="0">
                <a:effectLst/>
                <a:latin typeface="Arial" panose="020B0604020202020204" pitchFamily="34" charset="0"/>
              </a:rPr>
              <a:t>«learn </a:t>
            </a:r>
          </a:p>
          <a:p>
            <a:pPr algn="ctr">
              <a:lnSpc>
                <a:spcPts val="1480"/>
              </a:lnSpc>
            </a:pPr>
            <a:r>
              <a:rPr lang="it-IT" sz="1400" b="1" cap="all" dirty="0">
                <a:effectLst/>
                <a:latin typeface="Arial" panose="020B0604020202020204" pitchFamily="34" charset="0"/>
              </a:rPr>
              <a:t>    to do good; </a:t>
            </a:r>
          </a:p>
          <a:p>
            <a:pPr algn="ctr">
              <a:lnSpc>
                <a:spcPts val="1480"/>
              </a:lnSpc>
            </a:pPr>
            <a:r>
              <a:rPr lang="it-IT" sz="1400" b="1" cap="all" dirty="0">
                <a:effectLst/>
                <a:latin typeface="Arial" panose="020B0604020202020204" pitchFamily="34" charset="0"/>
              </a:rPr>
              <a:t> seek justice».</a:t>
            </a:r>
            <a:endParaRPr lang="it-IT" sz="1400" cap="all" dirty="0">
              <a:effectLst/>
              <a:latin typeface="Arial" panose="020B0604020202020204" pitchFamily="34" charset="0"/>
            </a:endParaRP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27E06B3F-E2B1-C729-68C2-5319B9B2D5B2}"/>
              </a:ext>
            </a:extLst>
          </p:cNvPr>
          <p:cNvSpPr txBox="1"/>
          <p:nvPr/>
        </p:nvSpPr>
        <p:spPr>
          <a:xfrm>
            <a:off x="5194843" y="441041"/>
            <a:ext cx="2310158" cy="5283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660"/>
              </a:lnSpc>
            </a:pPr>
            <a:r>
              <a:rPr lang="it-IT" sz="1600" b="1" i="1" dirty="0">
                <a:effectLst/>
                <a:latin typeface="Arial" panose="020B0604020202020204" pitchFamily="34" charset="0"/>
              </a:rPr>
              <a:t>What does it mean </a:t>
            </a:r>
          </a:p>
          <a:p>
            <a:pPr algn="ctr">
              <a:lnSpc>
                <a:spcPts val="1660"/>
              </a:lnSpc>
            </a:pPr>
            <a:r>
              <a:rPr lang="it-IT" sz="1600" b="1" i="1" dirty="0">
                <a:effectLst/>
                <a:latin typeface="Arial" panose="020B0604020202020204" pitchFamily="34" charset="0"/>
              </a:rPr>
              <a:t>to «seek justice»?  </a:t>
            </a:r>
          </a:p>
        </p:txBody>
      </p:sp>
      <p:pic>
        <p:nvPicPr>
          <p:cNvPr id="76" name="Immagine 75">
            <a:extLst>
              <a:ext uri="{FF2B5EF4-FFF2-40B4-BE49-F238E27FC236}">
                <a16:creationId xmlns:a16="http://schemas.microsoft.com/office/drawing/2014/main" id="{73CF436E-D026-896F-73A8-124A48F447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790232" y="2539619"/>
            <a:ext cx="847709" cy="847709"/>
          </a:xfrm>
          <a:prstGeom prst="rect">
            <a:avLst/>
          </a:prstGeom>
        </p:spPr>
      </p:pic>
      <p:pic>
        <p:nvPicPr>
          <p:cNvPr id="70" name="Immagine 69">
            <a:extLst>
              <a:ext uri="{FF2B5EF4-FFF2-40B4-BE49-F238E27FC236}">
                <a16:creationId xmlns:a16="http://schemas.microsoft.com/office/drawing/2014/main" id="{3D5EF97A-3E36-65F7-7A47-30187E36FE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98125" y="1115408"/>
            <a:ext cx="1137191" cy="1137191"/>
          </a:xfrm>
          <a:prstGeom prst="rect">
            <a:avLst/>
          </a:prstGeom>
        </p:spPr>
      </p:pic>
      <p:sp>
        <p:nvSpPr>
          <p:cNvPr id="85" name="Ovale 84">
            <a:extLst>
              <a:ext uri="{FF2B5EF4-FFF2-40B4-BE49-F238E27FC236}">
                <a16:creationId xmlns:a16="http://schemas.microsoft.com/office/drawing/2014/main" id="{E128C25E-C492-6839-302B-0AE4D767710E}"/>
              </a:ext>
            </a:extLst>
          </p:cNvPr>
          <p:cNvSpPr/>
          <p:nvPr/>
        </p:nvSpPr>
        <p:spPr>
          <a:xfrm>
            <a:off x="1448662" y="531144"/>
            <a:ext cx="518846" cy="518846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3C038D68-A072-2ACA-4681-6939B359D2A6}"/>
              </a:ext>
            </a:extLst>
          </p:cNvPr>
          <p:cNvSpPr txBox="1"/>
          <p:nvPr/>
        </p:nvSpPr>
        <p:spPr>
          <a:xfrm>
            <a:off x="1495910" y="655775"/>
            <a:ext cx="401199" cy="343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20"/>
              </a:lnSpc>
            </a:pPr>
            <a:r>
              <a:rPr lang="it-IT" sz="2400" b="1" dirty="0">
                <a:solidFill>
                  <a:schemeClr val="bg1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1</a:t>
            </a:r>
          </a:p>
        </p:txBody>
      </p:sp>
      <p:sp>
        <p:nvSpPr>
          <p:cNvPr id="90" name="Rettangolo con angoli arrotondati sullo stesso lato 89">
            <a:extLst>
              <a:ext uri="{FF2B5EF4-FFF2-40B4-BE49-F238E27FC236}">
                <a16:creationId xmlns:a16="http://schemas.microsoft.com/office/drawing/2014/main" id="{3C46AF6C-394B-C123-8E2D-AAE4C2F136E5}"/>
              </a:ext>
            </a:extLst>
          </p:cNvPr>
          <p:cNvSpPr/>
          <p:nvPr/>
        </p:nvSpPr>
        <p:spPr>
          <a:xfrm rot="364069">
            <a:off x="-109605" y="5603750"/>
            <a:ext cx="2725683" cy="1400562"/>
          </a:xfrm>
          <a:prstGeom prst="round2Same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9" name="CasellaDiTesto 78">
            <a:extLst>
              <a:ext uri="{FF2B5EF4-FFF2-40B4-BE49-F238E27FC236}">
                <a16:creationId xmlns:a16="http://schemas.microsoft.com/office/drawing/2014/main" id="{CDF198DD-1711-687E-A9B4-D2EC4B93F7AE}"/>
              </a:ext>
            </a:extLst>
          </p:cNvPr>
          <p:cNvSpPr txBox="1"/>
          <p:nvPr/>
        </p:nvSpPr>
        <p:spPr>
          <a:xfrm>
            <a:off x="-15020" y="5776139"/>
            <a:ext cx="248179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12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Acting </a:t>
            </a:r>
            <a:r>
              <a:rPr lang="it-IT" sz="12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JUSTLY HELPS US </a:t>
            </a:r>
          </a:p>
          <a:p>
            <a:pPr algn="ctr"/>
            <a:r>
              <a:rPr lang="it-IT" sz="12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TO LEARN HOW TO DO </a:t>
            </a:r>
          </a:p>
          <a:p>
            <a:pPr algn="ctr"/>
            <a:r>
              <a:rPr lang="it-IT" sz="1200" b="1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WHAT IS GOOD</a:t>
            </a:r>
            <a:r>
              <a:rPr lang="it-IT" sz="1200" b="1" cap="all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it-IT" sz="12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algn="ctr"/>
            <a:r>
              <a:rPr lang="it-IT" sz="1200" dirty="0">
                <a:solidFill>
                  <a:schemeClr val="bg1"/>
                </a:solidFill>
                <a:effectLst/>
                <a:latin typeface="Arial" panose="020B0604020202020204" pitchFamily="34" charset="0"/>
              </a:rPr>
              <a:t>This means welcoming God’s will for us because it is our true good.</a:t>
            </a:r>
          </a:p>
        </p:txBody>
      </p:sp>
      <p:sp>
        <p:nvSpPr>
          <p:cNvPr id="99" name="CasellaDiTesto 98">
            <a:extLst>
              <a:ext uri="{FF2B5EF4-FFF2-40B4-BE49-F238E27FC236}">
                <a16:creationId xmlns:a16="http://schemas.microsoft.com/office/drawing/2014/main" id="{8AB9BBA4-70CE-E8E6-9058-2DBACCFF0E3E}"/>
              </a:ext>
            </a:extLst>
          </p:cNvPr>
          <p:cNvSpPr txBox="1"/>
          <p:nvPr/>
        </p:nvSpPr>
        <p:spPr>
          <a:xfrm>
            <a:off x="7920775" y="1537275"/>
            <a:ext cx="2043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900" dirty="0">
                <a:effectLst/>
                <a:latin typeface="Arial" panose="020B0604020202020204" pitchFamily="34" charset="0"/>
              </a:rPr>
              <a:t>Chiara Lubich, Word of Life, November 2006  </a:t>
            </a:r>
          </a:p>
        </p:txBody>
      </p:sp>
      <p:sp>
        <p:nvSpPr>
          <p:cNvPr id="103" name="Ovale 102">
            <a:extLst>
              <a:ext uri="{FF2B5EF4-FFF2-40B4-BE49-F238E27FC236}">
                <a16:creationId xmlns:a16="http://schemas.microsoft.com/office/drawing/2014/main" id="{04E03694-F9FC-4A52-B4BC-05AD29BFCBE0}"/>
              </a:ext>
            </a:extLst>
          </p:cNvPr>
          <p:cNvSpPr/>
          <p:nvPr/>
        </p:nvSpPr>
        <p:spPr>
          <a:xfrm>
            <a:off x="9326068" y="3231668"/>
            <a:ext cx="522423" cy="522423"/>
          </a:xfrm>
          <a:prstGeom prst="ellipse">
            <a:avLst/>
          </a:prstGeom>
          <a:solidFill>
            <a:srgbClr val="0087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4" name="Immagine 103">
            <a:extLst>
              <a:ext uri="{FF2B5EF4-FFF2-40B4-BE49-F238E27FC236}">
                <a16:creationId xmlns:a16="http://schemas.microsoft.com/office/drawing/2014/main" id="{FAFF32EC-6D9F-809C-4E34-B7F3DD6A775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306849" y="3225994"/>
            <a:ext cx="512570" cy="51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71600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1505</TotalTime>
  <Words>402</Words>
  <Application>Microsoft Office PowerPoint</Application>
  <PresentationFormat>A4 (21x29,7 cm)</PresentationFormat>
  <Paragraphs>41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CordiaNew</vt:lpstr>
      <vt:lpstr>Helvetica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ago spolti</dc:creator>
  <cp:lastModifiedBy>Ana Paula Panzarini</cp:lastModifiedBy>
  <cp:revision>71</cp:revision>
  <cp:lastPrinted>2022-12-13T19:42:24Z</cp:lastPrinted>
  <dcterms:created xsi:type="dcterms:W3CDTF">2022-04-22T17:03:31Z</dcterms:created>
  <dcterms:modified xsi:type="dcterms:W3CDTF">2022-12-20T08:29:43Z</dcterms:modified>
</cp:coreProperties>
</file>